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  <p:sldMasterId id="2147483690" r:id="rId2"/>
  </p:sldMasterIdLst>
  <p:notesMasterIdLst>
    <p:notesMasterId r:id="rId48"/>
  </p:notesMasterIdLst>
  <p:sldIdLst>
    <p:sldId id="256" r:id="rId3"/>
    <p:sldId id="257" r:id="rId4"/>
    <p:sldId id="258" r:id="rId5"/>
    <p:sldId id="259" r:id="rId6"/>
    <p:sldId id="260" r:id="rId7"/>
    <p:sldId id="302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308" r:id="rId19"/>
    <p:sldId id="275" r:id="rId20"/>
    <p:sldId id="276" r:id="rId21"/>
    <p:sldId id="305" r:id="rId22"/>
    <p:sldId id="309" r:id="rId23"/>
    <p:sldId id="310" r:id="rId24"/>
    <p:sldId id="280" r:id="rId25"/>
    <p:sldId id="281" r:id="rId26"/>
    <p:sldId id="283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11" r:id="rId36"/>
    <p:sldId id="312" r:id="rId37"/>
    <p:sldId id="291" r:id="rId38"/>
    <p:sldId id="313" r:id="rId39"/>
    <p:sldId id="293" r:id="rId40"/>
    <p:sldId id="294" r:id="rId41"/>
    <p:sldId id="295" r:id="rId42"/>
    <p:sldId id="296" r:id="rId43"/>
    <p:sldId id="306" r:id="rId44"/>
    <p:sldId id="307" r:id="rId45"/>
    <p:sldId id="299" r:id="rId46"/>
    <p:sldId id="300" r:id="rId4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00FDFF"/>
    <a:srgbClr val="FF40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0"/>
    <p:restoredTop sz="93870"/>
  </p:normalViewPr>
  <p:slideViewPr>
    <p:cSldViewPr snapToGrid="0" snapToObjects="1">
      <p:cViewPr varScale="1">
        <p:scale>
          <a:sx n="142" d="100"/>
          <a:sy n="142" d="100"/>
        </p:scale>
        <p:origin x="92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34674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dk2"/>
                </a:solidFill>
              </a:rPr>
              <a:t>Note from Chuck.  If you are using these materials, you can remove the UM logo and replace it with your own, but please retain the CC-BY logo on the first page as well as the acknowledgement page(s) at the end.</a:t>
            </a:r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179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282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7254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987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621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310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400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4973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37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012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049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922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0143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703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0367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350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0392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24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393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06659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42792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3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3304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345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123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682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45521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48327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16990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99326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2537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0797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3238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00496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5032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49267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25717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5702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42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9558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7037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801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6669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70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pe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50081" y="864394"/>
            <a:ext cx="7836694" cy="1735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50081" y="2650331"/>
            <a:ext cx="7836694" cy="592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92881" lvl="0" indent="-192881" algn="ctr" rtl="0">
              <a:spcBef>
                <a:spcPts val="0"/>
              </a:spcBef>
              <a:spcAft>
                <a:spcPts val="0"/>
              </a:spcAft>
              <a:defRPr/>
            </a:lvl1pPr>
            <a:lvl2pPr marL="417909" lvl="1" indent="-160734" algn="ctr" rtl="0">
              <a:spcBef>
                <a:spcPts val="0"/>
              </a:spcBef>
              <a:spcAft>
                <a:spcPts val="0"/>
              </a:spcAft>
              <a:defRPr/>
            </a:lvl2pPr>
            <a:lvl3pPr marL="642938" lvl="2" indent="-128588" algn="ctr" rtl="0">
              <a:spcBef>
                <a:spcPts val="0"/>
              </a:spcBef>
              <a:spcAft>
                <a:spcPts val="0"/>
              </a:spcAft>
              <a:defRPr/>
            </a:lvl3pPr>
            <a:lvl4pPr marL="900113" lvl="3" indent="-128588" algn="ctr" rtl="0">
              <a:spcBef>
                <a:spcPts val="0"/>
              </a:spcBef>
              <a:spcAft>
                <a:spcPts val="0"/>
              </a:spcAft>
              <a:defRPr/>
            </a:lvl4pPr>
            <a:lvl5pPr marL="1157288" lvl="4" indent="-128588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31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487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029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685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9068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2577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56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944500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3432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48679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6532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836750" cy="10000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7836750" cy="320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0050" lvl="0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 sz="3200"/>
            </a:lvl1pPr>
            <a:lvl2pPr marL="564356" lvl="1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2pPr>
            <a:lvl3pPr marL="728663" lvl="2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3pPr>
            <a:lvl4pPr marL="900113" lvl="3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4pPr>
            <a:lvl5pPr marL="1064419" lvl="4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5pPr>
            <a:lvl6pPr marL="1321594" lvl="5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6pPr>
            <a:lvl7pPr marL="1578769" lvl="6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7pPr>
            <a:lvl8pPr marL="1835944" lvl="7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8pPr>
            <a:lvl9pPr marL="2093119" lvl="8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144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8927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8384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582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836750" cy="10000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082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836750" cy="10000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21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0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235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403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6945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17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482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50081" y="864394"/>
            <a:ext cx="7836694" cy="1735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50081" y="2650331"/>
            <a:ext cx="7836694" cy="592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320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2025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4701159"/>
            <a:ext cx="9144000" cy="4423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2025"/>
          </a:p>
        </p:txBody>
      </p:sp>
    </p:spTree>
    <p:extLst>
      <p:ext uri="{BB962C8B-B14F-4D97-AF65-F5344CB8AC3E}">
        <p14:creationId xmlns:p14="http://schemas.microsoft.com/office/powerpoint/2010/main" val="8008688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56DDD81-AC14-4D91-97C6-D9AA432C91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320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2025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2BC0F7D4-46F6-4384-A49C-B7202D7B64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701159"/>
            <a:ext cx="9144000" cy="4423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2025"/>
          </a:p>
        </p:txBody>
      </p:sp>
    </p:spTree>
    <p:extLst>
      <p:ext uri="{BB962C8B-B14F-4D97-AF65-F5344CB8AC3E}">
        <p14:creationId xmlns:p14="http://schemas.microsoft.com/office/powerpoint/2010/main" val="277491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50081" y="951800"/>
            <a:ext cx="7836694" cy="1735931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ru-RU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Лекция 13</a:t>
            </a:r>
            <a:br>
              <a:rPr lang="ru-RU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</a:br>
            <a:r>
              <a:rPr lang="ru-RU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Объекты </a:t>
            </a:r>
            <a:r>
              <a:rPr lang="en-US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</a:t>
            </a:r>
            <a:endParaRPr lang="en" sz="47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315CC-A72B-48E2-9701-160E76D68AEE}"/>
              </a:ext>
            </a:extLst>
          </p:cNvPr>
          <p:cNvSpPr txBox="1"/>
          <p:nvPr/>
        </p:nvSpPr>
        <p:spPr>
          <a:xfrm>
            <a:off x="4572000" y="3961087"/>
            <a:ext cx="3317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00B0F0"/>
                </a:solidFill>
              </a:rPr>
              <a:t>Владислав Карюкин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700" cy="3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/>
          <p:nvPr/>
        </p:nvSpPr>
        <p:spPr>
          <a:xfrm>
            <a:off x="2978575" y="144017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32" name="Shape 232"/>
          <p:cNvSpPr/>
          <p:nvPr/>
        </p:nvSpPr>
        <p:spPr>
          <a:xfrm>
            <a:off x="183885" y="715191"/>
            <a:ext cx="1366199" cy="612299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Input</a:t>
            </a:r>
          </a:p>
        </p:txBody>
      </p:sp>
      <p:sp>
        <p:nvSpPr>
          <p:cNvPr id="233" name="Shape 233"/>
          <p:cNvSpPr/>
          <p:nvPr/>
        </p:nvSpPr>
        <p:spPr>
          <a:xfrm>
            <a:off x="7554685" y="3913958"/>
            <a:ext cx="1366199" cy="61229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Output</a:t>
            </a:r>
          </a:p>
        </p:txBody>
      </p:sp>
      <p:sp>
        <p:nvSpPr>
          <p:cNvPr id="234" name="Shape 234"/>
          <p:cNvSpPr/>
          <p:nvPr/>
        </p:nvSpPr>
        <p:spPr>
          <a:xfrm>
            <a:off x="2690275" y="265992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35" name="Shape 235"/>
          <p:cNvSpPr/>
          <p:nvPr/>
        </p:nvSpPr>
        <p:spPr>
          <a:xfrm>
            <a:off x="5461500" y="2086375"/>
            <a:ext cx="16010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36" name="Shape 236"/>
          <p:cNvSpPr/>
          <p:nvPr/>
        </p:nvSpPr>
        <p:spPr>
          <a:xfrm>
            <a:off x="5099948" y="920925"/>
            <a:ext cx="15602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cxnSp>
        <p:nvCxnSpPr>
          <p:cNvPr id="237" name="Shape 237"/>
          <p:cNvCxnSpPr/>
          <p:nvPr/>
        </p:nvCxnSpPr>
        <p:spPr>
          <a:xfrm flipH="1">
            <a:off x="4516749" y="1159098"/>
            <a:ext cx="634800" cy="5798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38" name="Shape 238"/>
          <p:cNvCxnSpPr/>
          <p:nvPr/>
        </p:nvCxnSpPr>
        <p:spPr>
          <a:xfrm rot="10800000" flipH="1">
            <a:off x="4486140" y="1535713"/>
            <a:ext cx="837000" cy="3767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39" name="Shape 239"/>
          <p:cNvCxnSpPr/>
          <p:nvPr/>
        </p:nvCxnSpPr>
        <p:spPr>
          <a:xfrm rot="10800000" flipH="1">
            <a:off x="3670478" y="2067008"/>
            <a:ext cx="42899" cy="5796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0" name="Shape 240"/>
          <p:cNvCxnSpPr/>
          <p:nvPr/>
        </p:nvCxnSpPr>
        <p:spPr>
          <a:xfrm rot="10800000">
            <a:off x="4443118" y="2018856"/>
            <a:ext cx="1062600" cy="3090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1" name="Shape 241"/>
          <p:cNvCxnSpPr/>
          <p:nvPr/>
        </p:nvCxnSpPr>
        <p:spPr>
          <a:xfrm flipH="1">
            <a:off x="3831544" y="2086377"/>
            <a:ext cx="225299" cy="5216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2" name="Shape 242"/>
          <p:cNvCxnSpPr/>
          <p:nvPr/>
        </p:nvCxnSpPr>
        <p:spPr>
          <a:xfrm rot="10800000">
            <a:off x="1695600" y="1081906"/>
            <a:ext cx="1352400" cy="453899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3" name="Shape 243"/>
          <p:cNvCxnSpPr/>
          <p:nvPr/>
        </p:nvCxnSpPr>
        <p:spPr>
          <a:xfrm rot="10800000">
            <a:off x="6257050" y="2810763"/>
            <a:ext cx="1180500" cy="126539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44" name="Shape 244"/>
          <p:cNvSpPr/>
          <p:nvPr/>
        </p:nvSpPr>
        <p:spPr>
          <a:xfrm>
            <a:off x="233776" y="3331028"/>
            <a:ext cx="2159800" cy="9797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ru-RU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Объекты – </a:t>
            </a:r>
            <a:r>
              <a:rPr lang="ru-RU" sz="2400" dirty="0">
                <a:solidFill>
                  <a:schemeClr val="tx1"/>
                </a:solidFill>
              </a:rPr>
              <a:t>биты кода и данных</a:t>
            </a:r>
            <a:endParaRPr lang="en" sz="2300" u="none" strike="noStrike" cap="none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700" cy="3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2978575" y="144017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51" name="Shape 251"/>
          <p:cNvSpPr/>
          <p:nvPr/>
        </p:nvSpPr>
        <p:spPr>
          <a:xfrm>
            <a:off x="152400" y="715191"/>
            <a:ext cx="1366199" cy="612299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Input</a:t>
            </a:r>
          </a:p>
        </p:txBody>
      </p:sp>
      <p:sp>
        <p:nvSpPr>
          <p:cNvPr id="252" name="Shape 252"/>
          <p:cNvSpPr/>
          <p:nvPr/>
        </p:nvSpPr>
        <p:spPr>
          <a:xfrm>
            <a:off x="7554685" y="3913958"/>
            <a:ext cx="1366199" cy="61229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Output</a:t>
            </a:r>
          </a:p>
        </p:txBody>
      </p:sp>
      <p:sp>
        <p:nvSpPr>
          <p:cNvPr id="253" name="Shape 253"/>
          <p:cNvSpPr/>
          <p:nvPr/>
        </p:nvSpPr>
        <p:spPr>
          <a:xfrm>
            <a:off x="2690275" y="265992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54" name="Shape 254"/>
          <p:cNvSpPr/>
          <p:nvPr/>
        </p:nvSpPr>
        <p:spPr>
          <a:xfrm>
            <a:off x="5461500" y="2086375"/>
            <a:ext cx="16010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55" name="Shape 255"/>
          <p:cNvSpPr/>
          <p:nvPr/>
        </p:nvSpPr>
        <p:spPr>
          <a:xfrm>
            <a:off x="5099948" y="920925"/>
            <a:ext cx="15602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cxnSp>
        <p:nvCxnSpPr>
          <p:cNvPr id="256" name="Shape 256"/>
          <p:cNvCxnSpPr/>
          <p:nvPr/>
        </p:nvCxnSpPr>
        <p:spPr>
          <a:xfrm flipH="1">
            <a:off x="4516749" y="1159098"/>
            <a:ext cx="634800" cy="5798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57" name="Shape 257"/>
          <p:cNvCxnSpPr/>
          <p:nvPr/>
        </p:nvCxnSpPr>
        <p:spPr>
          <a:xfrm rot="10800000" flipH="1">
            <a:off x="4486140" y="1535713"/>
            <a:ext cx="837000" cy="3767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58" name="Shape 258"/>
          <p:cNvCxnSpPr/>
          <p:nvPr/>
        </p:nvCxnSpPr>
        <p:spPr>
          <a:xfrm rot="10800000" flipH="1">
            <a:off x="3670478" y="2067008"/>
            <a:ext cx="42899" cy="5796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59" name="Shape 259"/>
          <p:cNvCxnSpPr/>
          <p:nvPr/>
        </p:nvCxnSpPr>
        <p:spPr>
          <a:xfrm rot="10800000">
            <a:off x="4443118" y="2018856"/>
            <a:ext cx="1062600" cy="3090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60" name="Shape 260"/>
          <p:cNvCxnSpPr/>
          <p:nvPr/>
        </p:nvCxnSpPr>
        <p:spPr>
          <a:xfrm flipH="1">
            <a:off x="3831544" y="2086377"/>
            <a:ext cx="225299" cy="5216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61" name="Shape 261"/>
          <p:cNvCxnSpPr/>
          <p:nvPr/>
        </p:nvCxnSpPr>
        <p:spPr>
          <a:xfrm rot="10800000">
            <a:off x="1695600" y="1081906"/>
            <a:ext cx="1352400" cy="453899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62" name="Shape 262"/>
          <p:cNvCxnSpPr/>
          <p:nvPr/>
        </p:nvCxnSpPr>
        <p:spPr>
          <a:xfrm rot="10800000">
            <a:off x="6257050" y="2810763"/>
            <a:ext cx="1180500" cy="126539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63" name="Shape 263"/>
          <p:cNvSpPr/>
          <p:nvPr/>
        </p:nvSpPr>
        <p:spPr>
          <a:xfrm>
            <a:off x="-35175" y="181250"/>
            <a:ext cx="4947000" cy="4800600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6848525" y="328200"/>
            <a:ext cx="1462799" cy="1557600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4911825" y="1876150"/>
            <a:ext cx="4046999" cy="3154799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4757057" y="132261"/>
            <a:ext cx="1812600" cy="485099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54162" y="3164477"/>
            <a:ext cx="2275200" cy="1606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ru-RU" sz="1800" dirty="0">
                <a:solidFill>
                  <a:schemeClr val="tx1"/>
                </a:solidFill>
              </a:rPr>
              <a:t>Объекты скрывают детали - они позволяют игнорировать детали «остальной части программы»</a:t>
            </a:r>
            <a:endParaRPr lang="en" sz="1800" u="none" strike="noStrike" cap="none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700" cy="3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/>
          <p:nvPr/>
        </p:nvSpPr>
        <p:spPr>
          <a:xfrm>
            <a:off x="2978575" y="144017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74" name="Shape 274"/>
          <p:cNvSpPr/>
          <p:nvPr/>
        </p:nvSpPr>
        <p:spPr>
          <a:xfrm>
            <a:off x="162895" y="715191"/>
            <a:ext cx="1366199" cy="612299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Input</a:t>
            </a:r>
          </a:p>
        </p:txBody>
      </p:sp>
      <p:sp>
        <p:nvSpPr>
          <p:cNvPr id="275" name="Shape 275"/>
          <p:cNvSpPr/>
          <p:nvPr/>
        </p:nvSpPr>
        <p:spPr>
          <a:xfrm>
            <a:off x="7554685" y="3913958"/>
            <a:ext cx="1366199" cy="61229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Output</a:t>
            </a:r>
          </a:p>
        </p:txBody>
      </p:sp>
      <p:sp>
        <p:nvSpPr>
          <p:cNvPr id="276" name="Shape 276"/>
          <p:cNvSpPr/>
          <p:nvPr/>
        </p:nvSpPr>
        <p:spPr>
          <a:xfrm>
            <a:off x="2690275" y="265992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77" name="Shape 277"/>
          <p:cNvSpPr/>
          <p:nvPr/>
        </p:nvSpPr>
        <p:spPr>
          <a:xfrm>
            <a:off x="5461500" y="2086375"/>
            <a:ext cx="16010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78" name="Shape 278"/>
          <p:cNvSpPr/>
          <p:nvPr/>
        </p:nvSpPr>
        <p:spPr>
          <a:xfrm>
            <a:off x="5099948" y="920925"/>
            <a:ext cx="15602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cxnSp>
        <p:nvCxnSpPr>
          <p:cNvPr id="279" name="Shape 279"/>
          <p:cNvCxnSpPr/>
          <p:nvPr/>
        </p:nvCxnSpPr>
        <p:spPr>
          <a:xfrm flipH="1">
            <a:off x="4516749" y="1159098"/>
            <a:ext cx="634800" cy="5798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0" name="Shape 280"/>
          <p:cNvCxnSpPr/>
          <p:nvPr/>
        </p:nvCxnSpPr>
        <p:spPr>
          <a:xfrm rot="10800000" flipH="1">
            <a:off x="4486140" y="1535713"/>
            <a:ext cx="837000" cy="3767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1" name="Shape 281"/>
          <p:cNvCxnSpPr/>
          <p:nvPr/>
        </p:nvCxnSpPr>
        <p:spPr>
          <a:xfrm rot="10800000" flipH="1">
            <a:off x="3670478" y="2067008"/>
            <a:ext cx="42899" cy="5796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2" name="Shape 282"/>
          <p:cNvCxnSpPr/>
          <p:nvPr/>
        </p:nvCxnSpPr>
        <p:spPr>
          <a:xfrm rot="10800000">
            <a:off x="4443118" y="2018856"/>
            <a:ext cx="1062600" cy="3090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3" name="Shape 283"/>
          <p:cNvCxnSpPr/>
          <p:nvPr/>
        </p:nvCxnSpPr>
        <p:spPr>
          <a:xfrm flipH="1">
            <a:off x="3831544" y="2086377"/>
            <a:ext cx="225299" cy="5216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4" name="Shape 284"/>
          <p:cNvCxnSpPr/>
          <p:nvPr/>
        </p:nvCxnSpPr>
        <p:spPr>
          <a:xfrm rot="10800000">
            <a:off x="1695600" y="1081906"/>
            <a:ext cx="1352400" cy="453899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5" name="Shape 285"/>
          <p:cNvCxnSpPr/>
          <p:nvPr/>
        </p:nvCxnSpPr>
        <p:spPr>
          <a:xfrm rot="10800000">
            <a:off x="6257050" y="2810763"/>
            <a:ext cx="1180500" cy="126539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86" name="Shape 286"/>
          <p:cNvSpPr/>
          <p:nvPr/>
        </p:nvSpPr>
        <p:spPr>
          <a:xfrm>
            <a:off x="4904014" y="617220"/>
            <a:ext cx="1964999" cy="1268699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54161" y="3007722"/>
            <a:ext cx="2636113" cy="171206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ru-RU" sz="1800" dirty="0">
                <a:solidFill>
                  <a:schemeClr val="tx1"/>
                </a:solidFill>
              </a:rPr>
              <a:t>Объекты скрывают детали - они позволяют «остальной части программы» игнорировать детали о «нас».</a:t>
            </a:r>
            <a:endParaRPr lang="en" sz="1800" u="none" strike="noStrike" cap="none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906510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ru-RU" sz="4700" u="none" strike="noStrike" cap="none" dirty="0">
                <a:solidFill>
                  <a:srgbClr val="FFD966"/>
                </a:solidFill>
                <a:sym typeface="Cabin"/>
              </a:rPr>
              <a:t>Определения</a:t>
            </a:r>
            <a:endParaRPr lang="en" sz="47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idx="1"/>
          </p:nvPr>
        </p:nvSpPr>
        <p:spPr>
          <a:xfrm>
            <a:off x="672250" y="1428694"/>
            <a:ext cx="7836750" cy="2969523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r>
              <a:rPr lang="ru-RU" sz="2400" dirty="0"/>
              <a:t>Класс - шаблон</a:t>
            </a:r>
          </a:p>
          <a:p>
            <a:r>
              <a:rPr lang="ru-RU" sz="2400" dirty="0"/>
              <a:t>Метод или сообщение - определенная возможность класса </a:t>
            </a:r>
          </a:p>
          <a:p>
            <a:r>
              <a:rPr lang="ru-RU" sz="2400" dirty="0"/>
              <a:t>Поле или атрибут - немного данных в классе</a:t>
            </a:r>
          </a:p>
          <a:p>
            <a:r>
              <a:rPr lang="ru-RU" sz="2400" dirty="0"/>
              <a:t>Объект или экземпляр - конкретный экземпляр класса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210001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4400" u="none" strike="noStrike" cap="none" dirty="0">
                <a:solidFill>
                  <a:srgbClr val="FFFFFF"/>
                </a:solidFill>
                <a:sym typeface="Cabin"/>
              </a:rPr>
              <a:t>Терминология</a:t>
            </a:r>
            <a:r>
              <a:rPr lang="en" sz="4400" u="none" strike="noStrike" cap="none" dirty="0">
                <a:solidFill>
                  <a:srgbClr val="FFFFFF"/>
                </a:solidFill>
                <a:sym typeface="Cabin"/>
              </a:rPr>
              <a:t>: </a:t>
            </a:r>
            <a:r>
              <a:rPr lang="ru-RU" sz="4400" u="none" strike="noStrike" cap="none" dirty="0">
                <a:solidFill>
                  <a:srgbClr val="FFC000"/>
                </a:solidFill>
                <a:sym typeface="Cabin"/>
              </a:rPr>
              <a:t>Класс</a:t>
            </a:r>
            <a:endParaRPr lang="en" sz="4400" u="none" strike="noStrike" cap="none" dirty="0">
              <a:solidFill>
                <a:srgbClr val="FFC000"/>
              </a:solidFill>
              <a:sym typeface="Cabin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729075" y="4693096"/>
            <a:ext cx="7874700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3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/wiki/Object-</a:t>
            </a:r>
            <a:r>
              <a:rPr lang="en" sz="23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oriented_programming</a:t>
            </a:r>
            <a:endParaRPr lang="en"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729076" y="1665288"/>
            <a:ext cx="7930242" cy="257424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Определяет абстрактные характеристики вещи (объекта), включая характеристики вещи (ее атрибуты, поля или свойства) и поведение вещи (то, что она может делать, или методы, операции или особенности). Можно сказать, что класс - это план или фабрика, описывающая природу чего-либо. Например, класс «Собака» будет состоять из общих черт всех собак, таких как порода и цвет шерсти (характеристики), а также способность лаять и сидеть (поведение).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203301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3600" u="none" strike="noStrike" cap="none" dirty="0">
                <a:solidFill>
                  <a:srgbClr val="FFFFFF"/>
                </a:solidFill>
                <a:sym typeface="Cabin"/>
              </a:rPr>
              <a:t>Терминология</a:t>
            </a:r>
            <a:r>
              <a:rPr lang="en" sz="3600" u="none" strike="noStrike" cap="none" dirty="0">
                <a:solidFill>
                  <a:srgbClr val="FFFFFF"/>
                </a:solidFill>
                <a:sym typeface="Cabin"/>
              </a:rPr>
              <a:t>: </a:t>
            </a:r>
            <a:r>
              <a:rPr lang="ru-RU" sz="3600" u="none" strike="noStrike" cap="none" dirty="0">
                <a:solidFill>
                  <a:srgbClr val="FF40FF"/>
                </a:solidFill>
                <a:sym typeface="Cabin"/>
              </a:rPr>
              <a:t>Экземпляр</a:t>
            </a:r>
            <a:endParaRPr lang="en" sz="3600" u="none" strike="noStrike" cap="none" dirty="0">
              <a:solidFill>
                <a:srgbClr val="FF40FF"/>
              </a:solidFill>
              <a:sym typeface="Cabin"/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375800" y="4696585"/>
            <a:ext cx="8510400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2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2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" sz="22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/wiki/Object-</a:t>
            </a:r>
            <a:r>
              <a:rPr lang="en" sz="22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oriented_programming</a:t>
            </a:r>
            <a:endParaRPr lang="en" sz="22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729076" y="1873175"/>
            <a:ext cx="7930242" cy="2033963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Можно иметь экземпляр класса или конкретного объекта. Экземпляр - это фактический объект, созданный во время выполнения. На жаргоне программистов объект </a:t>
            </a:r>
            <a:r>
              <a:rPr lang="ru-RU" sz="2000" dirty="0" err="1">
                <a:solidFill>
                  <a:schemeClr val="tx1"/>
                </a:solidFill>
              </a:rPr>
              <a:t>Lassie</a:t>
            </a:r>
            <a:r>
              <a:rPr lang="ru-RU" sz="2000" dirty="0">
                <a:solidFill>
                  <a:schemeClr val="tx1"/>
                </a:solidFill>
              </a:rPr>
              <a:t> - это экземпляр класса </a:t>
            </a:r>
            <a:r>
              <a:rPr lang="ru-RU" sz="2000" dirty="0" err="1">
                <a:solidFill>
                  <a:schemeClr val="tx1"/>
                </a:solidFill>
              </a:rPr>
              <a:t>Dog</a:t>
            </a:r>
            <a:r>
              <a:rPr lang="ru-RU" sz="2000" dirty="0">
                <a:solidFill>
                  <a:schemeClr val="tx1"/>
                </a:solidFill>
              </a:rPr>
              <a:t>. Набор значений атрибутов конкретного объекта называется его состоянием. Объект состоит из состояния и поведения, определенного в классе объекта.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Объект и Экземпляр часто используются как синонимы.</a:t>
            </a:r>
          </a:p>
        </p:txBody>
      </p:sp>
      <p:sp>
        <p:nvSpPr>
          <p:cNvPr id="319" name="Shape 319"/>
          <p:cNvSpPr/>
          <p:nvPr/>
        </p:nvSpPr>
        <p:spPr>
          <a:xfrm>
            <a:off x="663824" y="4171125"/>
            <a:ext cx="7894799" cy="298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900" u="none" strike="noStrike" cap="none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 and Instance are often used interchangeably.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138646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4400" u="none" strike="noStrike" cap="none" dirty="0">
                <a:solidFill>
                  <a:srgbClr val="FFFFFF"/>
                </a:solidFill>
                <a:sym typeface="Cabin"/>
              </a:rPr>
              <a:t>Терминология: </a:t>
            </a:r>
            <a:r>
              <a:rPr lang="ru-RU" sz="4400" u="none" strike="noStrike" cap="none" dirty="0">
                <a:solidFill>
                  <a:srgbClr val="00FA00"/>
                </a:solidFill>
                <a:sym typeface="Cabin"/>
              </a:rPr>
              <a:t>Метод</a:t>
            </a:r>
            <a:endParaRPr lang="en" sz="4400" u="none" strike="noStrike" cap="none" dirty="0">
              <a:solidFill>
                <a:srgbClr val="00FA00"/>
              </a:solidFill>
              <a:sym typeface="Cabin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729076" y="1930037"/>
            <a:ext cx="7930242" cy="2070463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Способности объекта. В языке методы - это глаголы. Лесси, будучи собакой, имеет способность лаять. Итак, </a:t>
            </a:r>
            <a:r>
              <a:rPr lang="ru-RU" sz="2000" dirty="0" err="1">
                <a:solidFill>
                  <a:schemeClr val="tx1"/>
                </a:solidFill>
              </a:rPr>
              <a:t>bark</a:t>
            </a:r>
            <a:r>
              <a:rPr lang="ru-RU" sz="2000" dirty="0">
                <a:solidFill>
                  <a:schemeClr val="tx1"/>
                </a:solidFill>
              </a:rPr>
              <a:t> () - один из методов Лесси. У нее могут быть и другие методы, например </a:t>
            </a:r>
            <a:r>
              <a:rPr lang="ru-RU" sz="2000" dirty="0" err="1">
                <a:solidFill>
                  <a:schemeClr val="tx1"/>
                </a:solidFill>
              </a:rPr>
              <a:t>sit</a:t>
            </a:r>
            <a:r>
              <a:rPr lang="ru-RU" sz="2000" dirty="0">
                <a:solidFill>
                  <a:schemeClr val="tx1"/>
                </a:solidFill>
              </a:rPr>
              <a:t> () или </a:t>
            </a:r>
            <a:r>
              <a:rPr lang="ru-RU" sz="2000" dirty="0" err="1">
                <a:solidFill>
                  <a:schemeClr val="tx1"/>
                </a:solidFill>
              </a:rPr>
              <a:t>eat</a:t>
            </a:r>
            <a:r>
              <a:rPr lang="ru-RU" sz="2000" dirty="0">
                <a:solidFill>
                  <a:schemeClr val="tx1"/>
                </a:solidFill>
              </a:rPr>
              <a:t> (), </a:t>
            </a:r>
            <a:r>
              <a:rPr lang="ru-RU" sz="2000" dirty="0" err="1">
                <a:solidFill>
                  <a:schemeClr val="tx1"/>
                </a:solidFill>
              </a:rPr>
              <a:t>walk</a:t>
            </a:r>
            <a:r>
              <a:rPr lang="ru-RU" sz="2000" dirty="0">
                <a:solidFill>
                  <a:schemeClr val="tx1"/>
                </a:solidFill>
              </a:rPr>
              <a:t> () или </a:t>
            </a:r>
            <a:r>
              <a:rPr lang="ru-RU" sz="2000" dirty="0" err="1">
                <a:solidFill>
                  <a:schemeClr val="tx1"/>
                </a:solidFill>
              </a:rPr>
              <a:t>save_timmy</a:t>
            </a:r>
            <a:r>
              <a:rPr lang="ru-RU" sz="2000" dirty="0">
                <a:solidFill>
                  <a:schemeClr val="tx1"/>
                </a:solidFill>
              </a:rPr>
              <a:t> (). В программе использование метода обычно влияет только на один конкретный объект; все собаки могут лаять, но вам нужна только одна собака, чтобы лаять</a:t>
            </a:r>
          </a:p>
        </p:txBody>
      </p:sp>
      <p:sp>
        <p:nvSpPr>
          <p:cNvPr id="328" name="Shape 328"/>
          <p:cNvSpPr/>
          <p:nvPr/>
        </p:nvSpPr>
        <p:spPr>
          <a:xfrm>
            <a:off x="849075" y="4120155"/>
            <a:ext cx="7576199" cy="298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FB00"/>
              </a:buClr>
              <a:buSzPct val="25000"/>
            </a:pPr>
            <a:r>
              <a:rPr lang="ru-RU" sz="2000" dirty="0">
                <a:solidFill>
                  <a:srgbClr val="FFFF00"/>
                </a:solidFill>
              </a:rPr>
              <a:t>Метод и сообщение часто используются как синонимы.</a:t>
            </a:r>
            <a:endParaRPr lang="en" sz="19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317"/>
          <p:cNvSpPr/>
          <p:nvPr/>
        </p:nvSpPr>
        <p:spPr>
          <a:xfrm>
            <a:off x="375800" y="4696585"/>
            <a:ext cx="8510400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2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2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" sz="22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/wiki/Object-</a:t>
            </a:r>
            <a:r>
              <a:rPr lang="en" sz="22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oriented_programming</a:t>
            </a:r>
            <a:endParaRPr lang="en" sz="22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C000"/>
                </a:solidFill>
              </a:rPr>
              <a:t>Некоторые объекты</a:t>
            </a:r>
            <a:r>
              <a:rPr lang="en-US" sz="4000" dirty="0">
                <a:solidFill>
                  <a:srgbClr val="FFC000"/>
                </a:solidFill>
              </a:rPr>
              <a:t> Python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6348" y="1567786"/>
            <a:ext cx="1678391" cy="2681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'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abc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'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type(2.5)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'float'&gt;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type(2)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y = list()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type(y)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'list'&gt;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z = 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dict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type(z)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'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dict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7985" y="1384274"/>
            <a:ext cx="5235111" cy="3278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dir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(x)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 </a:t>
            </a:r>
            <a:r>
              <a:rPr lang="is-I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… 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'capitalize',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casefold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'center', 'count', 'encode',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endswith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expandtabs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'find', 'format', </a:t>
            </a:r>
            <a:r>
              <a:rPr lang="is-I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… 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'lower',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lstrip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maketrans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'partition', 'replace',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rfind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rindex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rjust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rpartition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rsplit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rstrip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'split',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splitlines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startswith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'strip',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swapcase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'title', 'translate', 'upper',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zfill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]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dir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(y)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</a:t>
            </a:r>
            <a:r>
              <a:rPr lang="is-I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… 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'append', 'clear', 'copy', 'count', 'extend', 'index', 'insert', 'pop', 'remove', 'reverse', 'sort']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dir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(z)</a:t>
            </a:r>
          </a:p>
          <a:p>
            <a:r>
              <a:rPr lang="is-I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[…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'clear', 'copy',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fromkeys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'get', 'items', 'keys', 'pop',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popitem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setdefault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'update', 'values']</a:t>
            </a:r>
          </a:p>
        </p:txBody>
      </p:sp>
    </p:spTree>
    <p:extLst>
      <p:ext uri="{BB962C8B-B14F-4D97-AF65-F5344CB8AC3E}">
        <p14:creationId xmlns:p14="http://schemas.microsoft.com/office/powerpoint/2010/main" val="1238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221876" y="864394"/>
            <a:ext cx="5021764" cy="1735931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ru-RU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Образец класса</a:t>
            </a:r>
            <a:endParaRPr lang="en" sz="47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98" y="1423113"/>
            <a:ext cx="3533505" cy="235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>
          <a:xfrm>
            <a:off x="2807825" y="532603"/>
            <a:ext cx="3087000" cy="4136695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class</a:t>
            </a:r>
            <a:r>
              <a:rPr lang="en" sz="2000" u="none" strike="noStrike" cap="none" dirty="0">
                <a:solidFill>
                  <a:srgbClr val="FF26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0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0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self.x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self.x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print</a:t>
            </a:r>
            <a:r>
              <a:rPr lang="en-US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"So far",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self.x</a:t>
            </a:r>
            <a:r>
              <a:rPr lang="en-US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2000" u="none" strike="noStrike" cap="none" dirty="0">
              <a:solidFill>
                <a:srgbClr val="00F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0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20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 = </a:t>
            </a:r>
            <a:r>
              <a:rPr lang="en" sz="2000" u="none" strike="noStrike" cap="none" dirty="0" err="1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0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00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00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00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</p:txBody>
      </p:sp>
      <p:sp>
        <p:nvSpPr>
          <p:cNvPr id="341" name="Shape 341"/>
          <p:cNvSpPr/>
          <p:nvPr/>
        </p:nvSpPr>
        <p:spPr>
          <a:xfrm>
            <a:off x="6161048" y="359722"/>
            <a:ext cx="2413584" cy="103676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00FDFF"/>
              </a:buClr>
              <a:buSzPct val="25000"/>
            </a:pPr>
            <a:r>
              <a:rPr lang="ru-RU" sz="2000" dirty="0">
                <a:solidFill>
                  <a:srgbClr val="00FDFF"/>
                </a:solidFill>
              </a:rPr>
              <a:t>Это шаблон для создания объектов </a:t>
            </a:r>
            <a:r>
              <a:rPr lang="ru-RU" sz="2000" dirty="0" err="1">
                <a:solidFill>
                  <a:srgbClr val="00FDFF"/>
                </a:solidFill>
              </a:rPr>
              <a:t>PartyAnimal</a:t>
            </a:r>
            <a:r>
              <a:rPr lang="ru-RU" sz="2000" dirty="0">
                <a:solidFill>
                  <a:srgbClr val="00FDFF"/>
                </a:solidFill>
              </a:rPr>
              <a:t>.</a:t>
            </a:r>
            <a:endParaRPr lang="en" sz="2000" u="none" strike="noStrike" cap="none" dirty="0">
              <a:solidFill>
                <a:srgbClr val="00FD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75933" y="532603"/>
            <a:ext cx="2639786" cy="80537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ru-RU" sz="1800" dirty="0">
                <a:solidFill>
                  <a:srgbClr val="FFFF00"/>
                </a:solidFill>
              </a:rPr>
              <a:t>класс - зарезервированное слово</a:t>
            </a:r>
            <a:endParaRPr lang="en" sz="18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6259019" y="1592035"/>
            <a:ext cx="2541815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FB00"/>
              </a:buClr>
              <a:buSzPct val="25000"/>
            </a:pPr>
            <a:r>
              <a:rPr lang="ru-RU" sz="1800" dirty="0">
                <a:solidFill>
                  <a:srgbClr val="00FA00"/>
                </a:solidFill>
              </a:rPr>
              <a:t>Каждый объект </a:t>
            </a:r>
            <a:r>
              <a:rPr lang="ru-RU" sz="1800" dirty="0" err="1">
                <a:solidFill>
                  <a:srgbClr val="00FA00"/>
                </a:solidFill>
              </a:rPr>
              <a:t>PartyAnimal</a:t>
            </a:r>
            <a:r>
              <a:rPr lang="ru-RU" sz="1800" dirty="0">
                <a:solidFill>
                  <a:srgbClr val="00FA00"/>
                </a:solidFill>
              </a:rPr>
              <a:t> имеет небольшой фрагмент кода</a:t>
            </a:r>
            <a:endParaRPr lang="en" sz="20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75933" y="1768384"/>
            <a:ext cx="2639786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00F900"/>
              </a:buClr>
              <a:buSzPct val="25000"/>
            </a:pPr>
            <a:r>
              <a:rPr lang="ru-RU" sz="2000" dirty="0">
                <a:solidFill>
                  <a:srgbClr val="00FA00"/>
                </a:solidFill>
              </a:rPr>
              <a:t>Каждый объект </a:t>
            </a:r>
            <a:r>
              <a:rPr lang="ru-RU" sz="2000" dirty="0" err="1">
                <a:solidFill>
                  <a:srgbClr val="00FA00"/>
                </a:solidFill>
              </a:rPr>
              <a:t>PartyAnimal</a:t>
            </a:r>
            <a:r>
              <a:rPr lang="ru-RU" sz="2000" dirty="0">
                <a:solidFill>
                  <a:srgbClr val="00FA00"/>
                </a:solidFill>
              </a:rPr>
              <a:t> имеет бит данных.</a:t>
            </a:r>
            <a:endParaRPr lang="en" sz="2000" u="none" strike="noStrike" cap="none" dirty="0">
              <a:solidFill>
                <a:srgbClr val="00FA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6161048" y="2640076"/>
            <a:ext cx="2639786" cy="89493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9300"/>
              </a:buClr>
              <a:buSzPct val="25000"/>
            </a:pPr>
            <a:r>
              <a:rPr lang="ru-RU" sz="2000" dirty="0">
                <a:solidFill>
                  <a:srgbClr val="FFC000"/>
                </a:solidFill>
              </a:rPr>
              <a:t>Создайте объект </a:t>
            </a:r>
            <a:r>
              <a:rPr lang="ru-RU" sz="2000" dirty="0" err="1">
                <a:solidFill>
                  <a:srgbClr val="FFC000"/>
                </a:solidFill>
              </a:rPr>
              <a:t>PartyAnimal</a:t>
            </a:r>
            <a:r>
              <a:rPr lang="ru-RU" sz="2000" dirty="0">
                <a:solidFill>
                  <a:srgbClr val="FFC000"/>
                </a:solidFill>
              </a:rPr>
              <a:t> и сохраните его в</a:t>
            </a:r>
            <a:endParaRPr lang="en" sz="2000" u="none" strike="noStrike" cap="none" dirty="0">
              <a:solidFill>
                <a:srgbClr val="FFC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250105" y="3693523"/>
            <a:ext cx="2398966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40FF"/>
              </a:buClr>
              <a:buSzPct val="25000"/>
            </a:pPr>
            <a:r>
              <a:rPr lang="ru-RU" sz="2000" dirty="0">
                <a:solidFill>
                  <a:srgbClr val="FF40FF"/>
                </a:solidFill>
              </a:rPr>
              <a:t>Скажите объекту запустить внутри него код </a:t>
            </a:r>
            <a:r>
              <a:rPr lang="ru-RU" sz="2000" dirty="0" err="1">
                <a:solidFill>
                  <a:srgbClr val="FF40FF"/>
                </a:solidFill>
              </a:rPr>
              <a:t>party</a:t>
            </a:r>
            <a:r>
              <a:rPr lang="ru-RU" sz="2000" dirty="0">
                <a:solidFill>
                  <a:srgbClr val="FF40FF"/>
                </a:solidFill>
              </a:rPr>
              <a:t> ()</a:t>
            </a:r>
            <a:endParaRPr lang="en" sz="2000" u="none" strike="noStrike" cap="none" dirty="0">
              <a:solidFill>
                <a:srgbClr val="FF4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347" name="Shape 347"/>
          <p:cNvCxnSpPr/>
          <p:nvPr/>
        </p:nvCxnSpPr>
        <p:spPr>
          <a:xfrm>
            <a:off x="4121239" y="1198808"/>
            <a:ext cx="2296800" cy="502200"/>
          </a:xfrm>
          <a:prstGeom prst="straightConnector1">
            <a:avLst/>
          </a:prstGeom>
          <a:noFill/>
          <a:ln w="76200" cap="flat" cmpd="sng">
            <a:solidFill>
              <a:srgbClr val="FFFB00"/>
            </a:solidFill>
            <a:prstDash val="solid"/>
            <a:miter/>
            <a:headEnd type="stealth" w="lg" len="lg"/>
            <a:tailEnd type="none" w="med" len="med"/>
          </a:ln>
        </p:spPr>
      </p:cxnSp>
      <p:sp>
        <p:nvSpPr>
          <p:cNvPr id="349" name="Shape 349"/>
          <p:cNvSpPr/>
          <p:nvPr/>
        </p:nvSpPr>
        <p:spPr>
          <a:xfrm>
            <a:off x="6229735" y="3693523"/>
            <a:ext cx="2750238" cy="3719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0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0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</a:p>
        </p:txBody>
      </p:sp>
      <p:cxnSp>
        <p:nvCxnSpPr>
          <p:cNvPr id="350" name="Shape 350"/>
          <p:cNvCxnSpPr>
            <a:endCxn id="349" idx="1"/>
          </p:cNvCxnSpPr>
          <p:nvPr/>
        </p:nvCxnSpPr>
        <p:spPr>
          <a:xfrm flipV="1">
            <a:off x="4121239" y="3879508"/>
            <a:ext cx="2108496" cy="27474"/>
          </a:xfrm>
          <a:prstGeom prst="straightConnector1">
            <a:avLst/>
          </a:prstGeom>
          <a:noFill/>
          <a:ln w="76200" cap="flat" cmpd="sng">
            <a:solidFill>
              <a:srgbClr val="FFFB00"/>
            </a:solidFill>
            <a:prstDash val="solid"/>
            <a:miter/>
            <a:headEnd type="stealth" w="med" len="med"/>
            <a:tailEnd type="stealth" w="med" len="med"/>
          </a:ln>
        </p:spPr>
      </p:cxnSp>
      <p:cxnSp>
        <p:nvCxnSpPr>
          <p:cNvPr id="12" name="Shape 347"/>
          <p:cNvCxnSpPr>
            <a:endCxn id="345" idx="1"/>
          </p:cNvCxnSpPr>
          <p:nvPr/>
        </p:nvCxnSpPr>
        <p:spPr>
          <a:xfrm flipV="1">
            <a:off x="5108713" y="3087545"/>
            <a:ext cx="1052335" cy="3526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stealth" w="lg" len="lg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Cabin"/>
              <a:buNone/>
            </a:pPr>
            <a:r>
              <a:rPr lang="ru-RU" sz="4700" u="none" strike="noStrike" cap="none" dirty="0">
                <a:solidFill>
                  <a:srgbClr val="FF0000"/>
                </a:solidFill>
                <a:sym typeface="Cabin"/>
              </a:rPr>
              <a:t>Предупреждение</a:t>
            </a:r>
            <a:endParaRPr lang="en" sz="4700" u="none" strike="noStrike" cap="none" dirty="0">
              <a:solidFill>
                <a:srgbClr val="FF0000"/>
              </a:solidFill>
              <a:sym typeface="Cabin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rmAutofit/>
          </a:bodyPr>
          <a:lstStyle/>
          <a:p>
            <a:r>
              <a:rPr lang="ru-RU" sz="2400" dirty="0"/>
              <a:t>Эта лекция посвящена определениям и механике объектов.</a:t>
            </a:r>
          </a:p>
          <a:p>
            <a:r>
              <a:rPr lang="ru-RU" sz="2400" dirty="0"/>
              <a:t>Эта лекция больше о том, «как это работает», а не о том, «как вы это используете».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718450" y="480061"/>
            <a:ext cx="3091200" cy="4359028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class </a:t>
            </a:r>
            <a:r>
              <a:rPr lang="en" sz="23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party(</a:t>
            </a:r>
            <a:r>
              <a:rPr lang="en" sz="2300" u="none" strike="noStrike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print</a:t>
            </a:r>
            <a:r>
              <a:rPr lang="en-US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"So far",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2300" u="none" strike="noStrike" cap="none" dirty="0">
              <a:solidFill>
                <a:srgbClr val="00F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 = </a:t>
            </a:r>
            <a:r>
              <a:rPr lang="en" sz="2300" u="none" strike="noStrike" cap="none" dirty="0" err="1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23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</p:txBody>
      </p:sp>
      <p:sp>
        <p:nvSpPr>
          <p:cNvPr id="12" name="Shape 356"/>
          <p:cNvSpPr/>
          <p:nvPr/>
        </p:nvSpPr>
        <p:spPr>
          <a:xfrm>
            <a:off x="5763985" y="602403"/>
            <a:ext cx="3093688" cy="12933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$</a:t>
            </a:r>
            <a:r>
              <a:rPr lang="en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party1.py</a:t>
            </a:r>
            <a:endParaRPr lang="en-US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2400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683441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718450" y="480061"/>
            <a:ext cx="3091200" cy="4359028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class </a:t>
            </a:r>
            <a:r>
              <a:rPr lang="en" sz="23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party(</a:t>
            </a:r>
            <a:r>
              <a:rPr lang="en" sz="2300" u="none" strike="noStrike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print</a:t>
            </a:r>
            <a:r>
              <a:rPr lang="en-US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"So far",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2300" u="none" strike="noStrike" cap="none" dirty="0">
              <a:solidFill>
                <a:srgbClr val="00F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 = </a:t>
            </a:r>
            <a:r>
              <a:rPr lang="en" sz="2300" u="none" strike="noStrike" cap="none" dirty="0" err="1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23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</p:txBody>
      </p:sp>
      <p:sp>
        <p:nvSpPr>
          <p:cNvPr id="373" name="Shape 373"/>
          <p:cNvSpPr/>
          <p:nvPr/>
        </p:nvSpPr>
        <p:spPr>
          <a:xfrm>
            <a:off x="5923720" y="2623716"/>
            <a:ext cx="2385393" cy="1543050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5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5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6629400" y="2824557"/>
            <a:ext cx="1371090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900" dirty="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900" dirty="0">
                <a:latin typeface="Arial" charset="0"/>
                <a:ea typeface="Arial" charset="0"/>
                <a:cs typeface="Arial" charset="0"/>
                <a:sym typeface="Cabin"/>
              </a:rPr>
              <a:t>0</a:t>
            </a:r>
            <a:endParaRPr lang="en" sz="29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6202017" y="3441777"/>
            <a:ext cx="1798473" cy="489857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40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party()</a:t>
            </a:r>
          </a:p>
        </p:txBody>
      </p:sp>
      <p:sp>
        <p:nvSpPr>
          <p:cNvPr id="380" name="Shape 380"/>
          <p:cNvSpPr/>
          <p:nvPr/>
        </p:nvSpPr>
        <p:spPr>
          <a:xfrm>
            <a:off x="5171262" y="2503402"/>
            <a:ext cx="544200" cy="83067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23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endParaRPr lang="en" sz="2300" u="none" strike="noStrike" cap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1" name="Shape 380"/>
          <p:cNvSpPr/>
          <p:nvPr/>
        </p:nvSpPr>
        <p:spPr>
          <a:xfrm>
            <a:off x="6131935" y="2856028"/>
            <a:ext cx="382604" cy="35061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23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endParaRPr lang="en" sz="23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2" name="Shape 356"/>
          <p:cNvSpPr/>
          <p:nvPr/>
        </p:nvSpPr>
        <p:spPr>
          <a:xfrm>
            <a:off x="5763985" y="602403"/>
            <a:ext cx="3093688" cy="12933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$</a:t>
            </a:r>
            <a:r>
              <a:rPr lang="en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party1.py</a:t>
            </a:r>
            <a:endParaRPr lang="en-US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2400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832557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718450" y="480061"/>
            <a:ext cx="3091200" cy="4359028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class </a:t>
            </a:r>
            <a:r>
              <a:rPr lang="en" sz="23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party(</a:t>
            </a:r>
            <a:r>
              <a:rPr lang="en" sz="2300" u="none" strike="noStrike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print</a:t>
            </a:r>
            <a:r>
              <a:rPr lang="en-US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"So far",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2300" u="none" strike="noStrike" cap="none" dirty="0">
              <a:solidFill>
                <a:srgbClr val="00F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 = </a:t>
            </a:r>
            <a:r>
              <a:rPr lang="en" sz="2300" u="none" strike="noStrike" cap="none" dirty="0" err="1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23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</p:txBody>
      </p:sp>
      <p:sp>
        <p:nvSpPr>
          <p:cNvPr id="373" name="Shape 373"/>
          <p:cNvSpPr/>
          <p:nvPr/>
        </p:nvSpPr>
        <p:spPr>
          <a:xfrm>
            <a:off x="5923720" y="2623716"/>
            <a:ext cx="2385393" cy="1543050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5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5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6629400" y="2824557"/>
            <a:ext cx="1371090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900" dirty="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9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6202017" y="3441777"/>
            <a:ext cx="1798473" cy="489857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40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party()</a:t>
            </a:r>
          </a:p>
        </p:txBody>
      </p:sp>
      <p:sp>
        <p:nvSpPr>
          <p:cNvPr id="380" name="Shape 380"/>
          <p:cNvSpPr/>
          <p:nvPr/>
        </p:nvSpPr>
        <p:spPr>
          <a:xfrm>
            <a:off x="5171262" y="2503402"/>
            <a:ext cx="544200" cy="83067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23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  <a:r>
              <a:rPr lang="en" sz="23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</a:p>
        </p:txBody>
      </p:sp>
      <p:sp>
        <p:nvSpPr>
          <p:cNvPr id="11" name="Shape 380"/>
          <p:cNvSpPr/>
          <p:nvPr/>
        </p:nvSpPr>
        <p:spPr>
          <a:xfrm>
            <a:off x="6131935" y="2856028"/>
            <a:ext cx="382604" cy="35061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23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endParaRPr lang="en" sz="23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2" name="Shape 356"/>
          <p:cNvSpPr/>
          <p:nvPr/>
        </p:nvSpPr>
        <p:spPr>
          <a:xfrm>
            <a:off x="5763985" y="602403"/>
            <a:ext cx="3093688" cy="12933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$</a:t>
            </a:r>
            <a:r>
              <a:rPr lang="en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party1.py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 far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 far 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 far 3</a:t>
            </a:r>
          </a:p>
        </p:txBody>
      </p:sp>
      <p:sp>
        <p:nvSpPr>
          <p:cNvPr id="9" name="Shape 349"/>
          <p:cNvSpPr/>
          <p:nvPr/>
        </p:nvSpPr>
        <p:spPr>
          <a:xfrm>
            <a:off x="4249970" y="4399078"/>
            <a:ext cx="2750238" cy="3719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0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0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8551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484584" y="339537"/>
            <a:ext cx="7053542" cy="150270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ru-RU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Играем с </a:t>
            </a:r>
            <a:r>
              <a:rPr lang="en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dir() </a:t>
            </a:r>
            <a:r>
              <a:rPr lang="ru-RU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</a:t>
            </a:r>
            <a:r>
              <a:rPr lang="en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type()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484584" y="339538"/>
            <a:ext cx="7053542" cy="917762"/>
          </a:xfrm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Cabin"/>
              <a:buNone/>
            </a:pPr>
            <a:r>
              <a:rPr lang="ru-RU" sz="3600" u="none" strike="noStrike" cap="none" dirty="0">
                <a:solidFill>
                  <a:srgbClr val="FFD966"/>
                </a:solidFill>
                <a:sym typeface="Cabin"/>
              </a:rPr>
              <a:t>Способы найти возможности</a:t>
            </a:r>
            <a:endParaRPr lang="en" sz="36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400" name="Shape 400"/>
          <p:cNvSpPr txBox="1">
            <a:spLocks noGrp="1"/>
          </p:cNvSpPr>
          <p:nvPr>
            <p:ph idx="1"/>
          </p:nvPr>
        </p:nvSpPr>
        <p:spPr>
          <a:xfrm>
            <a:off x="650081" y="1464469"/>
            <a:ext cx="4377619" cy="3207599"/>
          </a:xfrm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457200" lvl="0" indent="-355600">
              <a:spcBef>
                <a:spcPts val="0"/>
              </a:spcBef>
              <a:buSzPct val="100000"/>
              <a:buFont typeface="Cabin"/>
            </a:pPr>
            <a:r>
              <a:rPr lang="ru-RU" sz="2000" dirty="0"/>
              <a:t>Команда </a:t>
            </a:r>
            <a:r>
              <a:rPr lang="en-US" sz="2000" dirty="0" err="1"/>
              <a:t>dir</a:t>
            </a:r>
            <a:r>
              <a:rPr lang="en-US" sz="2000" dirty="0"/>
              <a:t> () </a:t>
            </a:r>
            <a:r>
              <a:rPr lang="ru-RU" sz="2000" dirty="0"/>
              <a:t>перечисляет возможности</a:t>
            </a:r>
          </a:p>
          <a:p>
            <a:pPr marL="457200" lvl="0" indent="-355600">
              <a:spcBef>
                <a:spcPts val="0"/>
              </a:spcBef>
              <a:buSzPct val="100000"/>
              <a:buFont typeface="Cabin"/>
            </a:pPr>
            <a:r>
              <a:rPr lang="ru-RU" sz="2000" dirty="0"/>
              <a:t>Игнорируйте символы с подчеркиванием - они используются самим </a:t>
            </a:r>
            <a:r>
              <a:rPr lang="ru-RU" sz="2000" dirty="0" err="1"/>
              <a:t>Python</a:t>
            </a:r>
            <a:endParaRPr lang="ru-RU" sz="2000" dirty="0"/>
          </a:p>
          <a:p>
            <a:pPr marL="457200" lvl="0" indent="-355600">
              <a:spcBef>
                <a:spcPts val="0"/>
              </a:spcBef>
              <a:buSzPct val="100000"/>
              <a:buFont typeface="Cabin"/>
            </a:pPr>
            <a:r>
              <a:rPr lang="ru-RU" sz="2000" dirty="0"/>
              <a:t>Остальное - реальные операции, которые может выполнять объект.</a:t>
            </a:r>
          </a:p>
          <a:p>
            <a:pPr marL="457200" lvl="0" indent="-355600">
              <a:spcBef>
                <a:spcPts val="0"/>
              </a:spcBef>
              <a:buSzPct val="100000"/>
              <a:buFont typeface="Cabin"/>
            </a:pPr>
            <a:r>
              <a:rPr lang="ru-RU" sz="2000" dirty="0"/>
              <a:t>Это похоже на </a:t>
            </a:r>
            <a:r>
              <a:rPr lang="ru-RU" sz="2000" dirty="0" err="1"/>
              <a:t>type</a:t>
            </a:r>
            <a:r>
              <a:rPr lang="ru-RU" sz="2000" dirty="0"/>
              <a:t> () - он сообщает нам что-то * о * переменной</a:t>
            </a:r>
            <a:endParaRPr lang="en" sz="2000" u="none" strike="noStrike" cap="none" dirty="0">
              <a:solidFill>
                <a:srgbClr val="FFFFFF"/>
              </a:solidFill>
              <a:sym typeface="Cabin"/>
            </a:endParaRPr>
          </a:p>
        </p:txBody>
      </p:sp>
      <p:sp>
        <p:nvSpPr>
          <p:cNvPr id="401" name="Shape 401"/>
          <p:cNvSpPr/>
          <p:nvPr/>
        </p:nvSpPr>
        <p:spPr>
          <a:xfrm>
            <a:off x="5221664" y="1490114"/>
            <a:ext cx="3810000" cy="318195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y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list()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type(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y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&lt;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'list'&gt;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  <a:r>
              <a:rPr lang="en" sz="1600" i="0" u="none" strike="noStrike" cap="none" dirty="0" err="1">
                <a:solidFill>
                  <a:srgbClr val="DE6A10"/>
                </a:solidFill>
                <a:latin typeface="Courier"/>
                <a:ea typeface="Courier New"/>
                <a:cs typeface="Courier"/>
                <a:sym typeface="Courier New"/>
              </a:rPr>
              <a:t>dir</a:t>
            </a:r>
            <a:r>
              <a:rPr lang="en" sz="1600" i="0" u="none" strike="noStrike" cap="none" dirty="0">
                <a:solidFill>
                  <a:srgbClr val="DE6A1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1600" i="0" u="none" strike="noStrike" cap="none">
                <a:solidFill>
                  <a:srgbClr val="DE6A10"/>
                </a:solidFill>
                <a:latin typeface="Courier"/>
                <a:ea typeface="Courier New"/>
                <a:cs typeface="Courier"/>
                <a:sym typeface="Courier New"/>
              </a:rPr>
              <a:t>y</a:t>
            </a:r>
            <a:r>
              <a:rPr lang="en" sz="1600" i="0" u="none" strike="noStrike" cap="none">
                <a:solidFill>
                  <a:srgbClr val="DE6A1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DE6A1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</a:pPr>
            <a:r>
              <a:rPr lang="en" sz="160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[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'__add__', '__class__', '__contains__', 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delattr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delitem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delslice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'__doc__', </a:t>
            </a:r>
            <a:r>
              <a:rPr lang="is-IS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… 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setitem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setslice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str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</a:t>
            </a:r>
            <a:r>
              <a:rPr lang="en" sz="160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'append', </a:t>
            </a:r>
            <a:r>
              <a:rPr lang="en-US" sz="160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'clear', 'copy', </a:t>
            </a:r>
            <a:r>
              <a:rPr lang="en" sz="160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'count', 'extend', 'index', 'insert', 'pop', 'remove', 'reverse', 'sort'</a:t>
            </a:r>
            <a:r>
              <a:rPr lang="en" sz="160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/>
        </p:nvSpPr>
        <p:spPr>
          <a:xfrm>
            <a:off x="261491" y="489932"/>
            <a:ext cx="4585199" cy="35660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8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"So far",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8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8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an = 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8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8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8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"Type", type(an)</a:t>
            </a:r>
            <a:r>
              <a:rPr lang="en-US" sz="18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800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8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8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"Dir ", </a:t>
            </a:r>
            <a:r>
              <a:rPr lang="en" sz="18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dir</a:t>
            </a:r>
            <a:r>
              <a:rPr lang="en" sz="18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(an)</a:t>
            </a:r>
            <a:r>
              <a:rPr lang="en-US" sz="18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800" i="0" u="none" strike="noStrike" cap="none" dirty="0">
              <a:solidFill>
                <a:srgbClr val="FF40FF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4291076" y="2721517"/>
            <a:ext cx="4622028" cy="15087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$ 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python party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3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.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py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00F900"/>
              </a:buClr>
              <a:buSzPct val="25000"/>
            </a:pPr>
            <a:r>
              <a:rPr lang="en" sz="160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Type &lt;class '__main__.</a:t>
            </a:r>
            <a:r>
              <a:rPr lang="en" sz="1600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'&gt;</a:t>
            </a:r>
            <a:endParaRPr lang="en-US" sz="1600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00F900"/>
              </a:buClr>
              <a:buSzPct val="25000"/>
            </a:pPr>
            <a:r>
              <a:rPr lang="en-US" sz="1600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Dir  ['__class__', </a:t>
            </a:r>
            <a:r>
              <a:rPr lang="en-US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...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'party', 'x']</a:t>
            </a:r>
          </a:p>
        </p:txBody>
      </p:sp>
      <p:sp>
        <p:nvSpPr>
          <p:cNvPr id="414" name="Shape 414"/>
          <p:cNvSpPr/>
          <p:nvPr/>
        </p:nvSpPr>
        <p:spPr>
          <a:xfrm>
            <a:off x="4067735" y="903515"/>
            <a:ext cx="3905609" cy="1402656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FB00"/>
              </a:buClr>
              <a:buSzPct val="25000"/>
            </a:pPr>
            <a:r>
              <a:rPr lang="ru-RU" sz="2400" dirty="0">
                <a:solidFill>
                  <a:srgbClr val="FFC000"/>
                </a:solidFill>
              </a:rPr>
              <a:t>Мы можем использовать </a:t>
            </a:r>
            <a:r>
              <a:rPr lang="ru-RU" sz="2400" dirty="0" err="1">
                <a:solidFill>
                  <a:srgbClr val="FFC000"/>
                </a:solidFill>
              </a:rPr>
              <a:t>dir</a:t>
            </a:r>
            <a:r>
              <a:rPr lang="ru-RU" sz="2400" dirty="0">
                <a:solidFill>
                  <a:srgbClr val="FFC000"/>
                </a:solidFill>
              </a:rPr>
              <a:t> (), чтобы найти «возможности» нашего вновь созданного класса.</a:t>
            </a:r>
            <a:endParaRPr lang="en" sz="2200" u="none" strike="noStrike" cap="none" dirty="0">
              <a:solidFill>
                <a:srgbClr val="FFC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Cabin"/>
              <a:buNone/>
            </a:pPr>
            <a:r>
              <a:rPr lang="ru-RU" sz="4000" u="none" strike="noStrike" cap="none" dirty="0">
                <a:solidFill>
                  <a:srgbClr val="FFD966"/>
                </a:solidFill>
                <a:sym typeface="Cabin"/>
              </a:rPr>
              <a:t>Попробуйте</a:t>
            </a:r>
            <a:r>
              <a:rPr lang="en" sz="4000" u="none" strike="noStrike" cap="none" dirty="0">
                <a:solidFill>
                  <a:srgbClr val="FFD966"/>
                </a:solidFill>
                <a:sym typeface="Cabin"/>
              </a:rPr>
              <a:t> dir() </a:t>
            </a:r>
            <a:r>
              <a:rPr lang="ru-RU" sz="4000" u="none" strike="noStrike" cap="none" dirty="0">
                <a:solidFill>
                  <a:srgbClr val="FFD966"/>
                </a:solidFill>
                <a:sym typeface="Cabin"/>
              </a:rPr>
              <a:t>со </a:t>
            </a:r>
            <a:r>
              <a:rPr lang="en-US" sz="4000" u="none" strike="noStrike" cap="none" dirty="0">
                <a:solidFill>
                  <a:srgbClr val="FFD966"/>
                </a:solidFill>
                <a:sym typeface="Cabin"/>
              </a:rPr>
              <a:t>String</a:t>
            </a:r>
            <a:endParaRPr lang="en" sz="40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407" name="Shape 407"/>
          <p:cNvSpPr/>
          <p:nvPr/>
        </p:nvSpPr>
        <p:spPr>
          <a:xfrm>
            <a:off x="472287" y="1400219"/>
            <a:ext cx="7913429" cy="345986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'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Hello there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'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dir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['__add__', '__class__', '__contains__',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delattr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'__doc__',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eq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getattribute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getitem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getnewargs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getslice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'__hash__',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'__le__',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len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lt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repr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rmod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rmul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setattr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str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'capitalize', 'center', 'count', 'decode', 'encode',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endswith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expandtabs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'find', 'index',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isalnum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isalpha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isdigit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islower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isspace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istitle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isupper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'join',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ljust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'lower',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lstrip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'partition', 'replace',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rfind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rindex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rjust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rpartition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rsplit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rstrip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'split',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splitlines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startswith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'strip',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swapcase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'title', 'translate', 'upper',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zfill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']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484584" y="339538"/>
            <a:ext cx="7321434" cy="105039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kk-KZ" sz="470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Жизненный цикл объекта</a:t>
            </a:r>
            <a:endParaRPr lang="en" sz="47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20" name="Shape 4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http://en.wikipedia.org/wiki/Constructor_(computer_science)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181535" y="339538"/>
            <a:ext cx="7698441" cy="105039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kk-KZ" sz="4700" u="none" strike="noStrike" cap="none" dirty="0">
                <a:solidFill>
                  <a:srgbClr val="FFD966"/>
                </a:solidFill>
                <a:sym typeface="Cabin"/>
              </a:rPr>
              <a:t>Жизненный цикл объекта</a:t>
            </a:r>
            <a:endParaRPr lang="en" sz="47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426" name="Shape 4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rmAutofit fontScale="92500" lnSpcReduction="10000"/>
          </a:bodyPr>
          <a:lstStyle/>
          <a:p>
            <a:r>
              <a:rPr lang="ru-RU" sz="2400" dirty="0"/>
              <a:t>Объекты создаются, используются и выбрасываются</a:t>
            </a:r>
          </a:p>
          <a:p>
            <a:r>
              <a:rPr lang="ru-RU" sz="2400" dirty="0"/>
              <a:t>У нас есть специальные блоки кода (методы), которые вызываются</a:t>
            </a:r>
          </a:p>
          <a:p>
            <a:r>
              <a:rPr lang="ru-RU" sz="2400" b="1" dirty="0"/>
              <a:t>- В момент создания (конструктор)</a:t>
            </a:r>
          </a:p>
          <a:p>
            <a:r>
              <a:rPr lang="ru-RU" sz="2400" b="1" dirty="0"/>
              <a:t>- В момент разрушения (деструктор)</a:t>
            </a:r>
          </a:p>
          <a:p>
            <a:r>
              <a:rPr lang="ru-RU" sz="2400" dirty="0"/>
              <a:t>Конструкторы используются очень часто </a:t>
            </a:r>
          </a:p>
          <a:p>
            <a:r>
              <a:rPr lang="ru-RU" sz="2400" dirty="0"/>
              <a:t>Деструкторы используются редко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kk-KZ" sz="4700" u="none" strike="noStrike" cap="none" dirty="0">
                <a:solidFill>
                  <a:srgbClr val="FFD966"/>
                </a:solidFill>
                <a:sym typeface="Cabin"/>
              </a:rPr>
              <a:t>Конструктор</a:t>
            </a:r>
            <a:endParaRPr lang="en" sz="47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432" name="Shape 432"/>
          <p:cNvSpPr txBox="1">
            <a:spLocks noGrp="1"/>
          </p:cNvSpPr>
          <p:nvPr>
            <p:ph idx="1"/>
          </p:nvPr>
        </p:nvSpPr>
        <p:spPr>
          <a:xfrm>
            <a:off x="650081" y="1648019"/>
            <a:ext cx="7836750" cy="302404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r>
              <a:rPr lang="ru-RU" sz="2400" dirty="0"/>
              <a:t>Основная цель конструктора - настроить некоторые переменные экземпляра, чтобы они имели правильные начальные значения при создании объекта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64" y="497376"/>
            <a:ext cx="5871106" cy="4147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97029" y="4759748"/>
            <a:ext cx="43011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</a:t>
            </a:r>
            <a:r>
              <a:rPr lang="en-US" dirty="0" err="1">
                <a:solidFill>
                  <a:srgbClr val="FFFF00"/>
                </a:solidFill>
              </a:rPr>
              <a:t>docs.python.org</a:t>
            </a:r>
            <a:r>
              <a:rPr lang="en-US" dirty="0">
                <a:solidFill>
                  <a:srgbClr val="FFFF00"/>
                </a:solidFill>
              </a:rPr>
              <a:t>/3/tutorial/</a:t>
            </a:r>
            <a:r>
              <a:rPr lang="en-US" dirty="0" err="1">
                <a:solidFill>
                  <a:srgbClr val="FFFF00"/>
                </a:solidFill>
              </a:rPr>
              <a:t>datastructures.html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/>
        </p:nvSpPr>
        <p:spPr>
          <a:xfrm>
            <a:off x="713014" y="452582"/>
            <a:ext cx="4071422" cy="4355016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PartyAnimal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de-D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x = 0</a:t>
            </a:r>
          </a:p>
          <a:p>
            <a:endParaRPr lang="de-DE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__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init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__(self):</a:t>
            </a:r>
          </a:p>
          <a:p>
            <a:r>
              <a:rPr lang="en-US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     print('I am constructed')</a:t>
            </a:r>
          </a:p>
          <a:p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party(self) :</a:t>
            </a:r>
          </a:p>
          <a:p>
            <a:r>
              <a:rPr lang="it-IT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it-IT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self.x</a:t>
            </a:r>
            <a:r>
              <a:rPr lang="it-IT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it-IT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self.x</a:t>
            </a:r>
            <a:r>
              <a:rPr lang="it-IT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+ 1</a:t>
            </a:r>
          </a:p>
          <a:p>
            <a:r>
              <a:rPr lang="it-IT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it-IT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print</a:t>
            </a:r>
            <a:r>
              <a:rPr lang="it-IT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('So far',</a:t>
            </a:r>
            <a:r>
              <a:rPr lang="it-IT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self.x</a:t>
            </a:r>
            <a:r>
              <a:rPr lang="it-IT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it-IT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__del__(self):</a:t>
            </a:r>
          </a:p>
          <a:p>
            <a:r>
              <a:rPr lang="en-US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     print('I am destructed', </a:t>
            </a:r>
            <a:r>
              <a:rPr lang="en-US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self.x</a:t>
            </a:r>
            <a:r>
              <a:rPr lang="en-US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an = 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PartyAnimal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an.party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an.party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is-IS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an = 42</a:t>
            </a:r>
          </a:p>
          <a:p>
            <a:r>
              <a:rPr lang="en-US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print('an </a:t>
            </a:r>
            <a:r>
              <a:rPr lang="en-US" dirty="0" err="1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contains',an</a:t>
            </a:r>
            <a:r>
              <a:rPr lang="en-US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" u="none" strike="noStrike" cap="none" dirty="0">
              <a:solidFill>
                <a:srgbClr val="FF93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5497780" y="797344"/>
            <a:ext cx="2541261" cy="223374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u="none" strike="noStrike" cap="non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$ python party</a:t>
            </a:r>
            <a:r>
              <a:rPr lang="en-US" sz="1600" u="none" strike="noStrike" cap="non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4</a:t>
            </a:r>
            <a:r>
              <a:rPr lang="en" sz="1600" u="none" strike="noStrike" cap="non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.</a:t>
            </a:r>
            <a:r>
              <a:rPr lang="en" sz="1600" u="none" strike="noStrike" cap="none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py</a:t>
            </a:r>
            <a:r>
              <a:rPr lang="en" sz="1600" u="none" strike="noStrike" cap="non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 </a:t>
            </a:r>
          </a:p>
          <a:p>
            <a:r>
              <a:rPr lang="en-US" sz="16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I am constructed</a:t>
            </a:r>
          </a:p>
          <a:p>
            <a:r>
              <a:rPr lang="en-US" sz="16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So far 1</a:t>
            </a:r>
          </a:p>
          <a:p>
            <a:r>
              <a:rPr lang="en-US" sz="16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So far 2</a:t>
            </a:r>
          </a:p>
          <a:p>
            <a:r>
              <a:rPr lang="en-US" sz="16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I am destructed 2</a:t>
            </a:r>
          </a:p>
          <a:p>
            <a:r>
              <a:rPr lang="en-US" sz="1600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an contains 42</a:t>
            </a:r>
            <a:endParaRPr lang="en" sz="1600" u="none" strike="noStrike" cap="none" dirty="0">
              <a:solidFill>
                <a:srgbClr val="FF93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5015754" y="3169375"/>
            <a:ext cx="3800270" cy="1411861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r>
              <a:rPr lang="ru-RU" sz="1800" dirty="0">
                <a:solidFill>
                  <a:srgbClr val="FFC000"/>
                </a:solidFill>
              </a:rPr>
              <a:t>Конструктор и деструктор необязательны. Конструктор обычно используется для настройки переменных. Деструктор используется редко.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406324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kk-KZ" sz="4700" u="none" strike="noStrike" cap="none" dirty="0">
                <a:solidFill>
                  <a:srgbClr val="FFD966"/>
                </a:solidFill>
                <a:sym typeface="Cabin"/>
              </a:rPr>
              <a:t>Конструктор</a:t>
            </a:r>
            <a:endParaRPr lang="en" sz="47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445" name="Shape 445"/>
          <p:cNvSpPr txBox="1">
            <a:spLocks noGrp="1"/>
          </p:cNvSpPr>
          <p:nvPr>
            <p:ph idx="1"/>
          </p:nvPr>
        </p:nvSpPr>
        <p:spPr>
          <a:xfrm>
            <a:off x="650081" y="1665288"/>
            <a:ext cx="7836750" cy="300678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r>
              <a:rPr lang="ru-RU" sz="2400" dirty="0"/>
              <a:t>В объектно-ориентированном программировании конструктор в классе - это специальный блок операторов, вызываемый при создании объекта.</a:t>
            </a:r>
          </a:p>
        </p:txBody>
      </p:sp>
      <p:sp>
        <p:nvSpPr>
          <p:cNvPr id="447" name="Shape 447"/>
          <p:cNvSpPr/>
          <p:nvPr/>
        </p:nvSpPr>
        <p:spPr>
          <a:xfrm>
            <a:off x="1080506" y="4109363"/>
            <a:ext cx="6975899" cy="3086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0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/wiki/Constructor_(</a:t>
            </a:r>
            <a:r>
              <a:rPr lang="en" sz="20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computer_science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9793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kk-KZ" sz="4700" u="none" strike="noStrike" cap="none" dirty="0">
                <a:solidFill>
                  <a:srgbClr val="FFFFFF"/>
                </a:solidFill>
                <a:sym typeface="Cabin"/>
              </a:rPr>
              <a:t>Многие </a:t>
            </a:r>
            <a:r>
              <a:rPr lang="kk-KZ" sz="4700" u="none" strike="noStrike" cap="none" dirty="0">
                <a:solidFill>
                  <a:srgbClr val="FFC000"/>
                </a:solidFill>
                <a:sym typeface="Cabin"/>
              </a:rPr>
              <a:t>экземпляры</a:t>
            </a:r>
            <a:endParaRPr lang="en" sz="4700" u="none" strike="noStrike" cap="none" dirty="0">
              <a:solidFill>
                <a:srgbClr val="FFC000"/>
              </a:solidFill>
              <a:sym typeface="Cabin"/>
            </a:endParaRPr>
          </a:p>
        </p:txBody>
      </p:sp>
      <p:sp>
        <p:nvSpPr>
          <p:cNvPr id="453" name="Shape 45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r>
              <a:rPr lang="ru-RU" sz="2000" dirty="0"/>
              <a:t>Мы можем создавать множество объектов - класс - это шаблон для объекта</a:t>
            </a:r>
          </a:p>
          <a:p>
            <a:r>
              <a:rPr lang="ru-RU" sz="2000" dirty="0"/>
              <a:t>Мы можем хранить каждый отдельный объект в своей собственной переменной</a:t>
            </a:r>
          </a:p>
          <a:p>
            <a:r>
              <a:rPr lang="ru-RU" sz="2000" dirty="0"/>
              <a:t>Мы называем это наличием нескольких экземпляров одного и того же класса</a:t>
            </a:r>
          </a:p>
          <a:p>
            <a:r>
              <a:rPr lang="ru-RU" sz="2000" dirty="0"/>
              <a:t>Каждый экземпляр имеет свою собственную копию переменных экземпляра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/>
        </p:nvSpPr>
        <p:spPr>
          <a:xfrm>
            <a:off x="5769768" y="931210"/>
            <a:ext cx="3292929" cy="223374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У конструкторов могут быть дополнительные параметры. Их можно использовать для установки переменных экземпляра для конкретного экземпляра класса (т. е. для конкретного объекта).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2489" y="4331855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party5.py</a:t>
            </a:r>
          </a:p>
        </p:txBody>
      </p:sp>
      <p:sp>
        <p:nvSpPr>
          <p:cNvPr id="5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52641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  <p:grpSp>
        <p:nvGrpSpPr>
          <p:cNvPr id="467" name="Shape 467"/>
          <p:cNvGrpSpPr/>
          <p:nvPr/>
        </p:nvGrpSpPr>
        <p:grpSpPr>
          <a:xfrm>
            <a:off x="6324599" y="979209"/>
            <a:ext cx="2668930" cy="1543050"/>
            <a:chOff x="0" y="0"/>
            <a:chExt cx="4762499" cy="4000500"/>
          </a:xfrm>
        </p:grpSpPr>
        <p:sp>
          <p:nvSpPr>
            <p:cNvPr id="468" name="Shape 468"/>
            <p:cNvSpPr/>
            <p:nvPr/>
          </p:nvSpPr>
          <p:spPr>
            <a:xfrm>
              <a:off x="0" y="0"/>
              <a:ext cx="4762499" cy="4000500"/>
            </a:xfrm>
            <a:prstGeom prst="rect">
              <a:avLst/>
            </a:prstGeom>
            <a:noFill/>
            <a:ln w="50800" cap="flat" cmpd="sng">
              <a:solidFill>
                <a:srgbClr val="00F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1050" tIns="21050" rIns="21050" bIns="210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bin"/>
                <a:buNone/>
              </a:pPr>
              <a:r>
                <a:rPr lang="en" sz="270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700" u="none" strike="noStrike" cap="none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s</a:t>
              </a:r>
            </a:p>
          </p:txBody>
        </p:sp>
        <p:sp>
          <p:nvSpPr>
            <p:cNvPr id="469" name="Shape 469"/>
            <p:cNvSpPr/>
            <p:nvPr/>
          </p:nvSpPr>
          <p:spPr>
            <a:xfrm>
              <a:off x="1422400" y="520700"/>
              <a:ext cx="2590800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x</a:t>
              </a: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: 0</a:t>
              </a:r>
              <a:endParaRPr lang="en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546100" y="2197100"/>
              <a:ext cx="3467099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name: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816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  <p:grpSp>
        <p:nvGrpSpPr>
          <p:cNvPr id="467" name="Shape 467"/>
          <p:cNvGrpSpPr/>
          <p:nvPr/>
        </p:nvGrpSpPr>
        <p:grpSpPr>
          <a:xfrm>
            <a:off x="6324599" y="933178"/>
            <a:ext cx="2668930" cy="1543050"/>
            <a:chOff x="0" y="0"/>
            <a:chExt cx="4762499" cy="4000500"/>
          </a:xfrm>
        </p:grpSpPr>
        <p:sp>
          <p:nvSpPr>
            <p:cNvPr id="468" name="Shape 468"/>
            <p:cNvSpPr/>
            <p:nvPr/>
          </p:nvSpPr>
          <p:spPr>
            <a:xfrm>
              <a:off x="0" y="0"/>
              <a:ext cx="4762499" cy="4000500"/>
            </a:xfrm>
            <a:prstGeom prst="rect">
              <a:avLst/>
            </a:prstGeom>
            <a:noFill/>
            <a:ln w="50800" cap="flat" cmpd="sng">
              <a:solidFill>
                <a:srgbClr val="00F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1050" tIns="21050" rIns="21050" bIns="210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bin"/>
                <a:buNone/>
              </a:pPr>
              <a:r>
                <a:rPr lang="en" sz="270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700" u="none" strike="noStrike" cap="none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s</a:t>
              </a:r>
            </a:p>
          </p:txBody>
        </p:sp>
        <p:sp>
          <p:nvSpPr>
            <p:cNvPr id="469" name="Shape 469"/>
            <p:cNvSpPr/>
            <p:nvPr/>
          </p:nvSpPr>
          <p:spPr>
            <a:xfrm>
              <a:off x="1422400" y="520700"/>
              <a:ext cx="2590800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x</a:t>
              </a: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: 0</a:t>
              </a:r>
              <a:endParaRPr lang="en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546100" y="2197100"/>
              <a:ext cx="3467099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name: </a:t>
              </a:r>
              <a:r>
                <a:rPr lang="en-US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Sally</a:t>
              </a:r>
              <a:r>
                <a:rPr lang="en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</a:p>
          </p:txBody>
        </p:sp>
      </p:grpSp>
      <p:grpSp>
        <p:nvGrpSpPr>
          <p:cNvPr id="472" name="Shape 472"/>
          <p:cNvGrpSpPr/>
          <p:nvPr/>
        </p:nvGrpSpPr>
        <p:grpSpPr>
          <a:xfrm>
            <a:off x="6324599" y="2899954"/>
            <a:ext cx="2668930" cy="1543050"/>
            <a:chOff x="0" y="0"/>
            <a:chExt cx="4762499" cy="4000500"/>
          </a:xfrm>
        </p:grpSpPr>
        <p:sp>
          <p:nvSpPr>
            <p:cNvPr id="473" name="Shape 473"/>
            <p:cNvSpPr/>
            <p:nvPr/>
          </p:nvSpPr>
          <p:spPr>
            <a:xfrm>
              <a:off x="0" y="0"/>
              <a:ext cx="4762499" cy="4000500"/>
            </a:xfrm>
            <a:prstGeom prst="rect">
              <a:avLst/>
            </a:prstGeom>
            <a:noFill/>
            <a:ln w="50800" cap="flat" cmpd="sng">
              <a:solidFill>
                <a:srgbClr val="00F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1050" tIns="21050" rIns="21050" bIns="210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bin"/>
                <a:buNone/>
              </a:pPr>
              <a:r>
                <a:rPr lang="en" sz="270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700" u="none" strike="noStrike" cap="none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j</a:t>
              </a:r>
            </a:p>
          </p:txBody>
        </p:sp>
        <p:sp>
          <p:nvSpPr>
            <p:cNvPr id="474" name="Shape 474"/>
            <p:cNvSpPr/>
            <p:nvPr/>
          </p:nvSpPr>
          <p:spPr>
            <a:xfrm>
              <a:off x="1422400" y="520700"/>
              <a:ext cx="2590800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x</a:t>
              </a: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: 0</a:t>
              </a:r>
              <a:endParaRPr lang="en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475" name="Shape 475"/>
            <p:cNvSpPr/>
            <p:nvPr/>
          </p:nvSpPr>
          <p:spPr>
            <a:xfrm>
              <a:off x="266700" y="2197100"/>
              <a:ext cx="3746499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name:</a:t>
              </a:r>
              <a:r>
                <a:rPr lang="en-US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 Jim</a:t>
              </a:r>
              <a:endParaRPr lang="en" sz="25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</p:grpSp>
      <p:sp>
        <p:nvSpPr>
          <p:cNvPr id="483" name="Shape 483"/>
          <p:cNvSpPr/>
          <p:nvPr/>
        </p:nvSpPr>
        <p:spPr>
          <a:xfrm>
            <a:off x="3589585" y="3473952"/>
            <a:ext cx="2427514" cy="103676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 have two independent instances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1487" y="1003198"/>
            <a:ext cx="275748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Салли построил</a:t>
            </a:r>
          </a:p>
          <a:p>
            <a:r>
              <a:rPr lang="ru-RU" dirty="0">
                <a:solidFill>
                  <a:schemeClr val="tx1"/>
                </a:solidFill>
              </a:rPr>
              <a:t>Джим построил</a:t>
            </a:r>
          </a:p>
          <a:p>
            <a:r>
              <a:rPr lang="ru-RU" dirty="0">
                <a:solidFill>
                  <a:schemeClr val="tx1"/>
                </a:solidFill>
              </a:rPr>
              <a:t>Количество </a:t>
            </a:r>
            <a:r>
              <a:rPr lang="ru-RU" dirty="0" err="1">
                <a:solidFill>
                  <a:schemeClr val="tx1"/>
                </a:solidFill>
              </a:rPr>
              <a:t>салли</a:t>
            </a:r>
            <a:r>
              <a:rPr lang="ru-RU" dirty="0">
                <a:solidFill>
                  <a:schemeClr val="tx1"/>
                </a:solidFill>
              </a:rPr>
              <a:t> 1</a:t>
            </a:r>
          </a:p>
          <a:p>
            <a:r>
              <a:rPr lang="ru-RU" dirty="0">
                <a:solidFill>
                  <a:schemeClr val="tx1"/>
                </a:solidFill>
              </a:rPr>
              <a:t>Джим вечеринка, количество 1</a:t>
            </a:r>
          </a:p>
          <a:p>
            <a:r>
              <a:rPr lang="ru-RU" dirty="0">
                <a:solidFill>
                  <a:schemeClr val="tx1"/>
                </a:solidFill>
              </a:rPr>
              <a:t>Салли участник, счетчик 2</a:t>
            </a:r>
          </a:p>
          <a:p>
            <a:pPr lvl="0">
              <a:buClr>
                <a:srgbClr val="FFFFFF"/>
              </a:buClr>
              <a:buSzPct val="25000"/>
            </a:pPr>
            <a:endParaRPr lang="en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54127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kk-KZ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Наследование</a:t>
            </a:r>
            <a:endParaRPr lang="en" sz="47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99" name="Shape 49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sng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000" u="sng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www.ibiblio.org</a:t>
            </a:r>
            <a:r>
              <a:rPr lang="en" sz="2000" u="sng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/g2swap/</a:t>
            </a:r>
            <a:r>
              <a:rPr lang="en" sz="2000" u="sng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byteofpython</a:t>
            </a:r>
            <a:r>
              <a:rPr lang="en" sz="2000" u="sng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/read/</a:t>
            </a:r>
            <a:r>
              <a:rPr lang="en" sz="2000" u="sng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inheritance.html</a:t>
            </a:r>
            <a:endParaRPr lang="en" sz="2000" u="sng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kk-KZ" sz="4700" u="none" strike="noStrike" cap="none" dirty="0">
                <a:solidFill>
                  <a:srgbClr val="FFD966"/>
                </a:solidFill>
                <a:sym typeface="Cabin"/>
              </a:rPr>
              <a:t>Наследование</a:t>
            </a:r>
            <a:endParaRPr lang="en" sz="47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idx="1"/>
          </p:nvPr>
        </p:nvSpPr>
        <p:spPr>
          <a:xfrm>
            <a:off x="828220" y="1416831"/>
            <a:ext cx="6709906" cy="3146611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r>
              <a:rPr lang="ru-RU" sz="1800" dirty="0"/>
              <a:t>Когда мы создаем новый класс - мы можем повторно использовать существующий класс и унаследовать все возможности существующего класса, а затем добавить свой собственный немного, чтобы сделать наш новый класс</a:t>
            </a:r>
          </a:p>
          <a:p>
            <a:r>
              <a:rPr lang="ru-RU" sz="1800" dirty="0"/>
              <a:t>Другая форма хранения и повторного использования</a:t>
            </a:r>
          </a:p>
          <a:p>
            <a:r>
              <a:rPr lang="ru-RU" sz="1800" dirty="0"/>
              <a:t>Пишите один раз - используйте много раз</a:t>
            </a:r>
          </a:p>
          <a:p>
            <a:r>
              <a:rPr lang="ru-RU" sz="1800" dirty="0"/>
              <a:t>Новый класс (дочерний) имеет все возможности старого класса (родительский) - и еще несколько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38" y="503064"/>
            <a:ext cx="5578764" cy="4163905"/>
          </a:xfrm>
          <a:prstGeom prst="rect">
            <a:avLst/>
          </a:prstGeom>
        </p:spPr>
      </p:pic>
      <p:sp>
        <p:nvSpPr>
          <p:cNvPr id="162" name="Shape 162"/>
          <p:cNvSpPr/>
          <p:nvPr/>
        </p:nvSpPr>
        <p:spPr>
          <a:xfrm>
            <a:off x="250067" y="4747491"/>
            <a:ext cx="8893932" cy="396008"/>
          </a:xfrm>
          <a:prstGeom prst="rect">
            <a:avLst/>
          </a:prstGeom>
          <a:noFill/>
          <a:ln>
            <a:noFill/>
          </a:ln>
        </p:spPr>
        <p:txBody>
          <a:bodyPr lIns="37875" tIns="18925" rIns="37875" bIns="18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https://</a:t>
            </a:r>
            <a:r>
              <a:rPr lang="en" sz="18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docs.python.org</a:t>
            </a:r>
            <a:r>
              <a:rPr lang="en" sz="18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</a:t>
            </a:r>
            <a:r>
              <a:rPr lang="en-US" sz="18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3</a:t>
            </a:r>
            <a:r>
              <a:rPr lang="en" sz="18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/library/sqlite3.html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423519" y="428625"/>
            <a:ext cx="6383681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kk-KZ" sz="3200" dirty="0">
                <a:solidFill>
                  <a:srgbClr val="FFFFFF"/>
                </a:solidFill>
                <a:sym typeface="Cabin"/>
              </a:rPr>
              <a:t>Терминология</a:t>
            </a:r>
            <a:r>
              <a:rPr lang="en" sz="3200" u="none" strike="noStrike" cap="none" dirty="0">
                <a:solidFill>
                  <a:srgbClr val="FFFFFF"/>
                </a:solidFill>
                <a:sym typeface="Cabin"/>
              </a:rPr>
              <a:t>: </a:t>
            </a:r>
            <a:r>
              <a:rPr lang="kk-KZ" sz="3200" dirty="0">
                <a:solidFill>
                  <a:srgbClr val="FF9300"/>
                </a:solidFill>
                <a:sym typeface="Cabin"/>
              </a:rPr>
              <a:t>Наследование</a:t>
            </a:r>
            <a:endParaRPr lang="en" sz="3200" u="none" strike="noStrike" cap="none" dirty="0">
              <a:solidFill>
                <a:srgbClr val="FF9300"/>
              </a:solidFill>
              <a:sym typeface="Cabin"/>
            </a:endParaRPr>
          </a:p>
        </p:txBody>
      </p:sp>
      <p:sp>
        <p:nvSpPr>
          <p:cNvPr id="511" name="Shape 511"/>
          <p:cNvSpPr/>
          <p:nvPr/>
        </p:nvSpPr>
        <p:spPr>
          <a:xfrm>
            <a:off x="909101" y="4185016"/>
            <a:ext cx="7599899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3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/wiki/Object-</a:t>
            </a:r>
            <a:r>
              <a:rPr lang="en" sz="23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oriented_programming</a:t>
            </a:r>
            <a:endParaRPr lang="en"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423519" y="2163768"/>
            <a:ext cx="8284029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ru-RU" sz="2000" dirty="0">
                <a:solidFill>
                  <a:srgbClr val="FFC000"/>
                </a:solidFill>
              </a:rPr>
              <a:t>«Подклассы» </a:t>
            </a:r>
            <a:r>
              <a:rPr lang="ru-RU" sz="2000" dirty="0">
                <a:solidFill>
                  <a:schemeClr val="tx1"/>
                </a:solidFill>
              </a:rPr>
              <a:t>- это более специализированные версии класса, которые наследуют атрибуты и поведение своих родительских классов и могут вводить свои собственные. </a:t>
            </a:r>
            <a:endParaRPr lang="en" sz="2000" u="none" strike="noStrike" cap="none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19" y="929425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>
            <a:off x="237698" y="154250"/>
            <a:ext cx="5352300" cy="47024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name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__(self,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self.name,"constructed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self.name,"party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FootballFan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points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touchdown(self):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+ 7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self.party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print</a:t>
            </a:r>
            <a:r>
              <a:rPr lang="en-US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self.name,"points",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-US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5721381" y="818473"/>
            <a:ext cx="3252979" cy="168510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PartyAnimal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("Sally")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u="none" strike="noStrike" cap="none" dirty="0">
              <a:solidFill>
                <a:srgbClr val="FFFFFF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FootballFan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("Jim")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j.touchdown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</p:txBody>
      </p:sp>
      <p:sp>
        <p:nvSpPr>
          <p:cNvPr id="520" name="Shape 520"/>
          <p:cNvSpPr/>
          <p:nvPr/>
        </p:nvSpPr>
        <p:spPr>
          <a:xfrm>
            <a:off x="5684222" y="2860496"/>
            <a:ext cx="3327299" cy="1199699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800" u="none" strike="noStrike" cap="none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FootballFan</a:t>
            </a:r>
            <a:r>
              <a:rPr lang="en" sz="18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is a class which extends </a:t>
            </a:r>
            <a:r>
              <a:rPr lang="en" sz="1800" u="none" strike="noStrike" cap="none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18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1800" u="none" strike="noStrike" cap="none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It has all the capabilities of PartyAnimal</a:t>
            </a:r>
            <a:r>
              <a:rPr lang="en" sz="18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1800" u="none" strike="noStrike" cap="none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and more.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>
            <a:off x="237698" y="154250"/>
            <a:ext cx="5352300" cy="47024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name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__(self,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self.name,"constructed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self.name,"party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FootballFan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points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touchdown(self):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+ 7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self.party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print</a:t>
            </a:r>
            <a:r>
              <a:rPr lang="en-US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self.name,"points",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-US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5721381" y="763130"/>
            <a:ext cx="3252979" cy="168510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PartyAnimal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("Sally")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u="none" strike="noStrike" cap="none" dirty="0">
              <a:solidFill>
                <a:srgbClr val="FFFFFF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FootballFan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("Jim")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j.touchdown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</p:txBody>
      </p:sp>
      <p:sp>
        <p:nvSpPr>
          <p:cNvPr id="5" name="Shape 526"/>
          <p:cNvSpPr/>
          <p:nvPr/>
        </p:nvSpPr>
        <p:spPr>
          <a:xfrm>
            <a:off x="6477000" y="2603266"/>
            <a:ext cx="2100942" cy="1543049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4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" name="Shape 527"/>
          <p:cNvSpPr/>
          <p:nvPr/>
        </p:nvSpPr>
        <p:spPr>
          <a:xfrm>
            <a:off x="6609961" y="2785777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x</a:t>
            </a:r>
            <a:r>
              <a:rPr lang="en-US" sz="20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" sz="20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7" name="Shape 528"/>
          <p:cNvSpPr/>
          <p:nvPr/>
        </p:nvSpPr>
        <p:spPr>
          <a:xfrm>
            <a:off x="6609961" y="3433113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name: Sally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6381" y="2448238"/>
            <a:ext cx="344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</a:t>
            </a:r>
            <a:endParaRPr lang="en-US" sz="3200" dirty="0">
              <a:solidFill>
                <a:srgbClr val="00F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107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>
            <a:off x="237698" y="154250"/>
            <a:ext cx="5352300" cy="47024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name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__(self,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self.name,"constructed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self.name,"party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FootballFan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points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touchdown(self):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+ 7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self.party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print</a:t>
            </a:r>
            <a:r>
              <a:rPr lang="en-US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self.name,"points",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-US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5721381" y="603200"/>
            <a:ext cx="3252979" cy="168510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PartyAnimal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("Sally")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u="none" strike="noStrike" cap="none" dirty="0">
              <a:solidFill>
                <a:srgbClr val="FFFFFF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FootballFan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("Jim")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j.touchdown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</p:txBody>
      </p:sp>
      <p:sp>
        <p:nvSpPr>
          <p:cNvPr id="5" name="Shape 535"/>
          <p:cNvSpPr/>
          <p:nvPr/>
        </p:nvSpPr>
        <p:spPr>
          <a:xfrm>
            <a:off x="6455228" y="2483575"/>
            <a:ext cx="2122713" cy="2170067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7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7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" name="Shape 536"/>
          <p:cNvSpPr/>
          <p:nvPr/>
        </p:nvSpPr>
        <p:spPr>
          <a:xfrm>
            <a:off x="6609428" y="2684417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x</a:t>
            </a:r>
            <a:r>
              <a:rPr lang="en-US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" sz="29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7" name="Shape 537"/>
          <p:cNvSpPr/>
          <p:nvPr/>
        </p:nvSpPr>
        <p:spPr>
          <a:xfrm>
            <a:off x="6609428" y="3331028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5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name: Jim</a:t>
            </a:r>
          </a:p>
        </p:txBody>
      </p:sp>
      <p:sp>
        <p:nvSpPr>
          <p:cNvPr id="8" name="Shape 538"/>
          <p:cNvSpPr/>
          <p:nvPr/>
        </p:nvSpPr>
        <p:spPr>
          <a:xfrm>
            <a:off x="6609428" y="3987437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5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points</a:t>
            </a:r>
            <a:r>
              <a:rPr lang="en-US" sz="25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" sz="25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5315" y="2294839"/>
            <a:ext cx="344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</a:t>
            </a:r>
            <a:endParaRPr lang="en-US" sz="3200" dirty="0">
              <a:solidFill>
                <a:srgbClr val="00F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3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5217319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kk-KZ" sz="4700" u="none" strike="noStrike" cap="none" dirty="0">
                <a:solidFill>
                  <a:srgbClr val="FFD966"/>
                </a:solidFill>
                <a:sym typeface="Cabin"/>
              </a:rPr>
              <a:t>Определения</a:t>
            </a:r>
            <a:endParaRPr lang="en" sz="47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545" name="Shape 545"/>
          <p:cNvSpPr txBox="1">
            <a:spLocks noGrp="1"/>
          </p:cNvSpPr>
          <p:nvPr>
            <p:ph idx="1"/>
          </p:nvPr>
        </p:nvSpPr>
        <p:spPr>
          <a:xfrm>
            <a:off x="650081" y="1621924"/>
            <a:ext cx="7836750" cy="291158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r>
              <a:rPr lang="ru-RU" sz="2000" dirty="0">
                <a:solidFill>
                  <a:srgbClr val="FFC000"/>
                </a:solidFill>
              </a:rPr>
              <a:t>Класс</a:t>
            </a:r>
            <a:r>
              <a:rPr lang="ru-RU" sz="2000" dirty="0"/>
              <a:t> - шаблон</a:t>
            </a:r>
          </a:p>
          <a:p>
            <a:r>
              <a:rPr lang="ru-RU" sz="2000" dirty="0">
                <a:solidFill>
                  <a:srgbClr val="FFC000"/>
                </a:solidFill>
              </a:rPr>
              <a:t>Атрибут</a:t>
            </a:r>
            <a:r>
              <a:rPr lang="ru-RU" sz="2000" dirty="0"/>
              <a:t> - переменная внутри класса</a:t>
            </a:r>
          </a:p>
          <a:p>
            <a:r>
              <a:rPr lang="ru-RU" sz="2000" dirty="0">
                <a:solidFill>
                  <a:srgbClr val="FFC000"/>
                </a:solidFill>
              </a:rPr>
              <a:t>Метод</a:t>
            </a:r>
            <a:r>
              <a:rPr lang="ru-RU" sz="2000" dirty="0"/>
              <a:t> - функция внутри класса</a:t>
            </a:r>
          </a:p>
          <a:p>
            <a:r>
              <a:rPr lang="ru-RU" sz="2000" dirty="0">
                <a:solidFill>
                  <a:srgbClr val="FFC000"/>
                </a:solidFill>
              </a:rPr>
              <a:t>Объект</a:t>
            </a:r>
            <a:r>
              <a:rPr lang="ru-RU" sz="2000" dirty="0"/>
              <a:t> - конкретный экземпляр класса.</a:t>
            </a:r>
          </a:p>
          <a:p>
            <a:r>
              <a:rPr lang="ru-RU" sz="2000" dirty="0">
                <a:solidFill>
                  <a:srgbClr val="FFC000"/>
                </a:solidFill>
              </a:rPr>
              <a:t>Конструктор</a:t>
            </a:r>
            <a:r>
              <a:rPr lang="ru-RU" sz="2000" dirty="0"/>
              <a:t> - код, который запускается при создании объекта.</a:t>
            </a:r>
          </a:p>
          <a:p>
            <a:r>
              <a:rPr lang="ru-RU" sz="2000" dirty="0">
                <a:solidFill>
                  <a:srgbClr val="FFC000"/>
                </a:solidFill>
              </a:rPr>
              <a:t>Наследование</a:t>
            </a:r>
            <a:r>
              <a:rPr lang="ru-RU" sz="2000" dirty="0"/>
              <a:t> - возможность расширить класс для создания нового класса.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1907"/>
            <a:ext cx="2831128" cy="188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kk-KZ" sz="4600" u="none" strike="noStrike" cap="none" dirty="0">
                <a:solidFill>
                  <a:srgbClr val="FFD966"/>
                </a:solidFill>
                <a:sym typeface="Cabin"/>
              </a:rPr>
              <a:t>Резюме</a:t>
            </a:r>
            <a:endParaRPr lang="en" sz="46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552" name="Shape 552"/>
          <p:cNvSpPr txBox="1">
            <a:spLocks noGrp="1"/>
          </p:cNvSpPr>
          <p:nvPr>
            <p:ph idx="1"/>
          </p:nvPr>
        </p:nvSpPr>
        <p:spPr>
          <a:xfrm>
            <a:off x="650081" y="1464470"/>
            <a:ext cx="7836750" cy="2852036"/>
          </a:xfrm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r>
              <a:rPr lang="ru-RU" sz="2400" dirty="0"/>
              <a:t>Объектно-ориентированное программирование - это очень структурированный подход к повторному использованию кода.</a:t>
            </a:r>
          </a:p>
          <a:p>
            <a:r>
              <a:rPr lang="ru-RU" sz="2400" dirty="0"/>
              <a:t>Мы можем сгруппировать данные и функции вместе и создать множество независимых экземпляров класса.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ru-RU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Начнем с программ</a:t>
            </a:r>
            <a:endParaRPr lang="en" sz="47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/>
        </p:nvSpPr>
        <p:spPr>
          <a:xfrm>
            <a:off x="675899" y="2053215"/>
            <a:ext cx="3842943" cy="10001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buClr>
                <a:srgbClr val="00FF00"/>
              </a:buClr>
              <a:buSzPct val="25000"/>
            </a:pPr>
            <a:r>
              <a:rPr lang="en-US" sz="1575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inp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input(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'Europe floor?'</a:t>
            </a: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>
              <a:buClr>
                <a:srgbClr val="00FF00"/>
              </a:buClr>
              <a:buSzPct val="25000"/>
            </a:pPr>
            <a:r>
              <a:rPr lang="en-US" sz="1575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usf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1575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int</a:t>
            </a: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1575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inp</a:t>
            </a: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-US" sz="1575" dirty="0">
                <a:solidFill>
                  <a:srgbClr val="00FFFF"/>
                </a:solidFill>
                <a:latin typeface="Courier"/>
                <a:ea typeface="Courier New"/>
                <a:cs typeface="Courier"/>
                <a:sym typeface="Courier New"/>
              </a:rPr>
              <a:t>+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1</a:t>
            </a:r>
          </a:p>
          <a:p>
            <a:pPr>
              <a:buClr>
                <a:srgbClr val="FFFF00"/>
              </a:buClr>
              <a:buSzPct val="25000"/>
            </a:pP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print(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'US floor', </a:t>
            </a:r>
            <a:r>
              <a:rPr lang="en-US" sz="1575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usf</a:t>
            </a: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</p:txBody>
      </p:sp>
      <p:sp>
        <p:nvSpPr>
          <p:cNvPr id="482" name="Shape 482"/>
          <p:cNvSpPr txBox="1"/>
          <p:nvPr/>
        </p:nvSpPr>
        <p:spPr>
          <a:xfrm>
            <a:off x="5463088" y="1789762"/>
            <a:ext cx="2570569" cy="685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 sz="2138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Europe floor? </a:t>
            </a:r>
            <a:r>
              <a:rPr lang="en-US" sz="2138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0</a:t>
            </a:r>
          </a:p>
          <a:p>
            <a:pPr>
              <a:buClr>
                <a:schemeClr val="lt1"/>
              </a:buClr>
              <a:buSzPct val="25000"/>
            </a:pPr>
            <a:r>
              <a:rPr lang="en-US" sz="2138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 floor 1</a:t>
            </a:r>
          </a:p>
        </p:txBody>
      </p:sp>
      <p:pic>
        <p:nvPicPr>
          <p:cNvPr id="483" name="Shape 4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899" y="671512"/>
            <a:ext cx="1785881" cy="11930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78"/>
          <p:cNvSpPr/>
          <p:nvPr/>
        </p:nvSpPr>
        <p:spPr>
          <a:xfrm>
            <a:off x="4631871" y="3860074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Process</a:t>
            </a:r>
          </a:p>
        </p:txBody>
      </p:sp>
      <p:sp>
        <p:nvSpPr>
          <p:cNvPr id="8" name="Shape 179"/>
          <p:cNvSpPr/>
          <p:nvPr/>
        </p:nvSpPr>
        <p:spPr>
          <a:xfrm>
            <a:off x="2536371" y="3860074"/>
            <a:ext cx="1366157" cy="612321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Input</a:t>
            </a:r>
          </a:p>
        </p:txBody>
      </p:sp>
      <p:sp>
        <p:nvSpPr>
          <p:cNvPr id="9" name="Shape 180"/>
          <p:cNvSpPr/>
          <p:nvPr/>
        </p:nvSpPr>
        <p:spPr>
          <a:xfrm>
            <a:off x="6667500" y="3860074"/>
            <a:ext cx="1366157" cy="612321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Output</a:t>
            </a:r>
          </a:p>
        </p:txBody>
      </p:sp>
      <p:cxnSp>
        <p:nvCxnSpPr>
          <p:cNvPr id="10" name="Shape 181"/>
          <p:cNvCxnSpPr/>
          <p:nvPr/>
        </p:nvCxnSpPr>
        <p:spPr>
          <a:xfrm rot="10800000">
            <a:off x="3917973" y="4158933"/>
            <a:ext cx="691243" cy="10498"/>
          </a:xfrm>
          <a:prstGeom prst="straightConnector1">
            <a:avLst/>
          </a:prstGeom>
          <a:noFill/>
          <a:ln w="50800" cap="flat" cmpd="sng">
            <a:solidFill>
              <a:srgbClr val="FFFB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11" name="Shape 182"/>
          <p:cNvCxnSpPr/>
          <p:nvPr/>
        </p:nvCxnSpPr>
        <p:spPr>
          <a:xfrm rot="10800000">
            <a:off x="5982516" y="4158933"/>
            <a:ext cx="691243" cy="10498"/>
          </a:xfrm>
          <a:prstGeom prst="straightConnector1">
            <a:avLst/>
          </a:prstGeom>
          <a:noFill/>
          <a:ln w="50800" cap="flat" cmpd="sng">
            <a:solidFill>
              <a:srgbClr val="FFFB00"/>
            </a:solidFill>
            <a:prstDash val="solid"/>
            <a:miter/>
            <a:headEnd type="triangle" w="lg" len="lg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576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84584" y="339538"/>
            <a:ext cx="7435734" cy="105039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ru-RU" sz="4000" u="none" strike="noStrike" cap="none" dirty="0">
                <a:solidFill>
                  <a:srgbClr val="FFD966"/>
                </a:solidFill>
                <a:sym typeface="Cabin"/>
              </a:rPr>
              <a:t>Объектно-ориентированные</a:t>
            </a:r>
            <a:endParaRPr lang="en" sz="40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idx="1"/>
          </p:nvPr>
        </p:nvSpPr>
        <p:spPr>
          <a:xfrm>
            <a:off x="650081" y="1569438"/>
            <a:ext cx="7836750" cy="32075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r>
              <a:rPr lang="ru-RU" sz="2000" dirty="0"/>
              <a:t>Программа состоит из множества взаимодействующих объектов.</a:t>
            </a:r>
          </a:p>
          <a:p>
            <a:r>
              <a:rPr lang="ru-RU" sz="2000" dirty="0"/>
              <a:t>Вместо того, чтобы быть «целой программой» - каждый объект представляет собой небольшой «островок» внутри программы и совместно работает с другими объектами.</a:t>
            </a:r>
          </a:p>
          <a:p>
            <a:r>
              <a:rPr lang="ru-RU" sz="2000" dirty="0"/>
              <a:t>Программа состоит из одного или нескольких объектов, работающих вместе - объекты используют возможности друг друга.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473254" cy="68075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BD23"/>
              </a:buClr>
              <a:buSzPct val="25000"/>
              <a:buFont typeface="Cabin"/>
              <a:buNone/>
            </a:pPr>
            <a:r>
              <a:rPr lang="ru-RU" sz="4700" u="none" strike="noStrike" cap="none" dirty="0">
                <a:solidFill>
                  <a:srgbClr val="FFD966"/>
                </a:solidFill>
                <a:sym typeface="Cabin"/>
              </a:rPr>
              <a:t>Объекты</a:t>
            </a:r>
            <a:endParaRPr lang="en" sz="47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idx="1"/>
          </p:nvPr>
        </p:nvSpPr>
        <p:spPr>
          <a:xfrm>
            <a:off x="827484" y="1156447"/>
            <a:ext cx="6709906" cy="3852582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r>
              <a:rPr lang="ru-RU" sz="2000" dirty="0"/>
              <a:t>Объект - это немного автономного кода и данных</a:t>
            </a:r>
          </a:p>
          <a:p>
            <a:r>
              <a:rPr lang="ru-RU" sz="2000" dirty="0"/>
              <a:t>Ключевой аспект объектного подхода - разбить проблему на более мелкие и понятные части (разделяй и властвуй).</a:t>
            </a:r>
          </a:p>
          <a:p>
            <a:r>
              <a:rPr lang="ru-RU" sz="2000" dirty="0"/>
              <a:t>Объекты имеют границы, которые позволяют игнорировать ненужные детали.</a:t>
            </a:r>
          </a:p>
          <a:p>
            <a:r>
              <a:rPr lang="ru-RU" sz="2000" dirty="0"/>
              <a:t>Мы все время использовали объекты: строковые объекты, целочисленные объекты, объекты словаря, объекты списков 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614" cy="375477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/>
          <p:nvPr/>
        </p:nvSpPr>
        <p:spPr>
          <a:xfrm>
            <a:off x="3135085" y="1440179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</a:t>
            </a:r>
          </a:p>
        </p:txBody>
      </p:sp>
      <p:sp>
        <p:nvSpPr>
          <p:cNvPr id="213" name="Shape 213"/>
          <p:cNvSpPr/>
          <p:nvPr/>
        </p:nvSpPr>
        <p:spPr>
          <a:xfrm>
            <a:off x="183885" y="715191"/>
            <a:ext cx="1366157" cy="612321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" sz="2600" u="none" strike="noStrike" cap="none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Input</a:t>
            </a:r>
          </a:p>
        </p:txBody>
      </p:sp>
      <p:sp>
        <p:nvSpPr>
          <p:cNvPr id="214" name="Shape 214"/>
          <p:cNvSpPr/>
          <p:nvPr/>
        </p:nvSpPr>
        <p:spPr>
          <a:xfrm>
            <a:off x="7554685" y="3913958"/>
            <a:ext cx="1366157" cy="612321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Output</a:t>
            </a:r>
          </a:p>
        </p:txBody>
      </p:sp>
      <p:sp>
        <p:nvSpPr>
          <p:cNvPr id="215" name="Shape 215"/>
          <p:cNvSpPr/>
          <p:nvPr/>
        </p:nvSpPr>
        <p:spPr>
          <a:xfrm>
            <a:off x="2846614" y="2659924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String</a:t>
            </a:r>
          </a:p>
        </p:txBody>
      </p:sp>
      <p:sp>
        <p:nvSpPr>
          <p:cNvPr id="216" name="Shape 216"/>
          <p:cNvSpPr/>
          <p:nvPr/>
        </p:nvSpPr>
        <p:spPr>
          <a:xfrm>
            <a:off x="5486400" y="2116182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</a:t>
            </a:r>
          </a:p>
        </p:txBody>
      </p:sp>
      <p:sp>
        <p:nvSpPr>
          <p:cNvPr id="217" name="Shape 217"/>
          <p:cNvSpPr/>
          <p:nvPr/>
        </p:nvSpPr>
        <p:spPr>
          <a:xfrm>
            <a:off x="5099957" y="920931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Dictionary</a:t>
            </a:r>
          </a:p>
        </p:txBody>
      </p:sp>
      <p:cxnSp>
        <p:nvCxnSpPr>
          <p:cNvPr id="218" name="Shape 218"/>
          <p:cNvCxnSpPr/>
          <p:nvPr/>
        </p:nvCxnSpPr>
        <p:spPr>
          <a:xfrm flipH="1">
            <a:off x="4516687" y="1159098"/>
            <a:ext cx="634861" cy="579941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19" name="Shape 219"/>
          <p:cNvCxnSpPr/>
          <p:nvPr/>
        </p:nvCxnSpPr>
        <p:spPr>
          <a:xfrm rot="10800000" flipH="1">
            <a:off x="4486140" y="1535805"/>
            <a:ext cx="837127" cy="376707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0" name="Shape 220"/>
          <p:cNvCxnSpPr/>
          <p:nvPr/>
        </p:nvCxnSpPr>
        <p:spPr>
          <a:xfrm rot="10800000" flipH="1">
            <a:off x="3670478" y="2067059"/>
            <a:ext cx="42930" cy="57954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1" name="Shape 221"/>
          <p:cNvCxnSpPr/>
          <p:nvPr/>
        </p:nvCxnSpPr>
        <p:spPr>
          <a:xfrm rot="10800000">
            <a:off x="4443211" y="2018762"/>
            <a:ext cx="1062507" cy="309093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2" name="Shape 222"/>
          <p:cNvCxnSpPr/>
          <p:nvPr/>
        </p:nvCxnSpPr>
        <p:spPr>
          <a:xfrm flipH="1">
            <a:off x="3831464" y="2086377"/>
            <a:ext cx="225380" cy="521595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3" name="Shape 223"/>
          <p:cNvCxnSpPr/>
          <p:nvPr/>
        </p:nvCxnSpPr>
        <p:spPr>
          <a:xfrm rot="10800000">
            <a:off x="1695718" y="1081825"/>
            <a:ext cx="1352282" cy="453981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4" name="Shape 224"/>
          <p:cNvCxnSpPr/>
          <p:nvPr/>
        </p:nvCxnSpPr>
        <p:spPr>
          <a:xfrm rot="10800000">
            <a:off x="6256986" y="2810814"/>
            <a:ext cx="1180564" cy="126534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25" name="Shape 225"/>
          <p:cNvSpPr/>
          <p:nvPr/>
        </p:nvSpPr>
        <p:spPr>
          <a:xfrm>
            <a:off x="233776" y="3331028"/>
            <a:ext cx="2119459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Объекты создаются и используются</a:t>
            </a:r>
            <a:endParaRPr lang="en"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2976</Words>
  <Application>Microsoft Office PowerPoint</Application>
  <PresentationFormat>Экран (16:9)</PresentationFormat>
  <Paragraphs>441</Paragraphs>
  <Slides>45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53" baseType="lpstr">
      <vt:lpstr>Arial</vt:lpstr>
      <vt:lpstr>Cabin</vt:lpstr>
      <vt:lpstr>Century Gothic</vt:lpstr>
      <vt:lpstr>Courier</vt:lpstr>
      <vt:lpstr>Gill Sans</vt:lpstr>
      <vt:lpstr>Wingdings 3</vt:lpstr>
      <vt:lpstr>Title &amp; Subtitle</vt:lpstr>
      <vt:lpstr>Ион</vt:lpstr>
      <vt:lpstr>Лекция 13 Объекты Python</vt:lpstr>
      <vt:lpstr>Предупреждение</vt:lpstr>
      <vt:lpstr>Презентация PowerPoint</vt:lpstr>
      <vt:lpstr>Презентация PowerPoint</vt:lpstr>
      <vt:lpstr>Начнем с программ</vt:lpstr>
      <vt:lpstr>Презентация PowerPoint</vt:lpstr>
      <vt:lpstr>Объектно-ориентированные</vt:lpstr>
      <vt:lpstr>Объекты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Определения</vt:lpstr>
      <vt:lpstr>Терминология: Класс</vt:lpstr>
      <vt:lpstr>Терминология: Экземпляр</vt:lpstr>
      <vt:lpstr>Терминология: Метод</vt:lpstr>
      <vt:lpstr>Некоторые объекты Python</vt:lpstr>
      <vt:lpstr>Образец класса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Играем с dir() и type()</vt:lpstr>
      <vt:lpstr>Способы найти возможности</vt:lpstr>
      <vt:lpstr>Презентация PowerPoint</vt:lpstr>
      <vt:lpstr>Попробуйте dir() со String</vt:lpstr>
      <vt:lpstr>Жизненный цикл объекта</vt:lpstr>
      <vt:lpstr>Жизненный цикл объекта</vt:lpstr>
      <vt:lpstr>Конструктор</vt:lpstr>
      <vt:lpstr>Презентация PowerPoint</vt:lpstr>
      <vt:lpstr>Конструктор</vt:lpstr>
      <vt:lpstr>Многие экземпляры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Наследование</vt:lpstr>
      <vt:lpstr>Наследование</vt:lpstr>
      <vt:lpstr>Терминология: Наследование</vt:lpstr>
      <vt:lpstr>Презентация PowerPoint</vt:lpstr>
      <vt:lpstr>Презентация PowerPoint</vt:lpstr>
      <vt:lpstr>Презентация PowerPoint</vt:lpstr>
      <vt:lpstr>Определения</vt:lpstr>
      <vt:lpstr>Резюме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Objects</dc:title>
  <dc:creator>Владислав Карюкин</dc:creator>
  <cp:lastModifiedBy>Владислав Карюкин</cp:lastModifiedBy>
  <cp:revision>69</cp:revision>
  <dcterms:modified xsi:type="dcterms:W3CDTF">2021-09-02T14:23:30Z</dcterms:modified>
</cp:coreProperties>
</file>